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1769-1741-4D16-9440-987E7283D9D2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6D08F-1BDD-43DC-908A-AE994319C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1769-1741-4D16-9440-987E7283D9D2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6D08F-1BDD-43DC-908A-AE994319C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1769-1741-4D16-9440-987E7283D9D2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6D08F-1BDD-43DC-908A-AE994319C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1769-1741-4D16-9440-987E7283D9D2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6D08F-1BDD-43DC-908A-AE994319C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1769-1741-4D16-9440-987E7283D9D2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6D08F-1BDD-43DC-908A-AE994319C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1769-1741-4D16-9440-987E7283D9D2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6D08F-1BDD-43DC-908A-AE994319C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1769-1741-4D16-9440-987E7283D9D2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6D08F-1BDD-43DC-908A-AE994319C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1769-1741-4D16-9440-987E7283D9D2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E6D08F-1BDD-43DC-908A-AE994319C6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1769-1741-4D16-9440-987E7283D9D2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6D08F-1BDD-43DC-908A-AE994319C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B1769-1741-4D16-9440-987E7283D9D2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7E6D08F-1BDD-43DC-908A-AE994319C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EFB1769-1741-4D16-9440-987E7283D9D2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6D08F-1BDD-43DC-908A-AE994319C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EFB1769-1741-4D16-9440-987E7283D9D2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7E6D08F-1BDD-43DC-908A-AE994319C6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0%B8%D1%85%D0%B5%D0%B2%D0%B8%D0%BE%D1%80%D0%B8%D0%B7%D0%BC" TargetMode="External"/><Relationship Id="rId2" Type="http://schemas.openxmlformats.org/officeDocument/2006/relationships/hyperlink" Target="http://ru.wikipedia.org/wiki/%D0%9F%D1%81%D0%B8%D1%85%D0%BE%D0%BB%D0%BE%D0%B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8500654" cy="2301240"/>
          </a:xfrm>
        </p:spPr>
        <p:txBody>
          <a:bodyPr/>
          <a:lstStyle/>
          <a:p>
            <a:pPr algn="ctr"/>
            <a:r>
              <a:rPr lang="ru-RU" dirty="0" smtClean="0"/>
              <a:t>Понятие о Программированном обучении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MainPic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468" y="142852"/>
            <a:ext cx="7011914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Программирован</a:t>
            </a:r>
            <a:r>
              <a:rPr lang="be-BY" dirty="0"/>
              <a:t>о</a:t>
            </a:r>
            <a:r>
              <a:rPr lang="ru-RU" dirty="0" smtClean="0"/>
              <a:t>е </a:t>
            </a:r>
            <a:r>
              <a:rPr lang="ru-RU" dirty="0" smtClean="0"/>
              <a:t>обучение имеет ряд достоинств: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7467600" cy="4340237"/>
          </a:xfrm>
        </p:spPr>
        <p:txBody>
          <a:bodyPr>
            <a:normAutofit/>
          </a:bodyPr>
          <a:lstStyle/>
          <a:p>
            <a:r>
              <a:rPr lang="ru-RU" dirty="0" smtClean="0"/>
              <a:t>мелкие дозы усваиваются легко, </a:t>
            </a:r>
          </a:p>
          <a:p>
            <a:r>
              <a:rPr lang="ru-RU" dirty="0" smtClean="0"/>
              <a:t>темп усвоения выбирается учеником,</a:t>
            </a:r>
          </a:p>
          <a:p>
            <a:r>
              <a:rPr lang="ru-RU" dirty="0" smtClean="0"/>
              <a:t> обеспечивается высокий результат, </a:t>
            </a:r>
          </a:p>
          <a:p>
            <a:r>
              <a:rPr lang="ru-RU" dirty="0" smtClean="0"/>
              <a:t>вырабатываются рациональные способы умственных действий,</a:t>
            </a:r>
          </a:p>
          <a:p>
            <a:r>
              <a:rPr lang="ru-RU" dirty="0" smtClean="0"/>
              <a:t> воспитывается умение логически мыслить.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Однако оно имеет и ряд недостатков, например: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не в полной мере способствует развитию самостоятельности в обучении;</a:t>
            </a:r>
          </a:p>
          <a:p>
            <a:r>
              <a:rPr lang="ru-RU" dirty="0" smtClean="0"/>
              <a:t>требует больших затрат времени;</a:t>
            </a:r>
          </a:p>
          <a:p>
            <a:r>
              <a:rPr lang="ru-RU" dirty="0" smtClean="0"/>
              <a:t>применимо только для алгоритмически разрешимых познавательных задач;</a:t>
            </a:r>
          </a:p>
          <a:p>
            <a:r>
              <a:rPr lang="ru-RU" dirty="0" smtClean="0"/>
              <a:t>обеспечивает получение знаний, заложенных в алгоритме и не способствует получению новых. </a:t>
            </a:r>
          </a:p>
          <a:p>
            <a:pPr marL="0" indent="0">
              <a:buNone/>
            </a:pPr>
            <a:r>
              <a:rPr lang="ru-RU" dirty="0" smtClean="0"/>
              <a:t>При этом чрезмерная алгоритмизация обучения препятствует формированию продуктивной познавательной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264320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В  60-70-е гг. ХХ в. был разработан </a:t>
            </a:r>
            <a:br>
              <a:rPr lang="ru-RU" sz="2400" dirty="0" smtClean="0"/>
            </a:br>
            <a:r>
              <a:rPr lang="ru-RU" sz="2400" dirty="0" smtClean="0"/>
              <a:t>ряд систем программирования и много различных обучающих машин и устройств. </a:t>
            </a:r>
            <a:br>
              <a:rPr lang="ru-RU" sz="2400" dirty="0" smtClean="0"/>
            </a:br>
            <a:r>
              <a:rPr lang="ru-RU" sz="2400" dirty="0" smtClean="0"/>
              <a:t>Но одновременно появились и </a:t>
            </a:r>
            <a:br>
              <a:rPr lang="ru-RU" sz="2400" dirty="0" smtClean="0"/>
            </a:br>
            <a:r>
              <a:rPr lang="ru-RU" sz="2400" dirty="0" smtClean="0"/>
              <a:t>критики программированного обучения.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Возражения против программированного обучения: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786058"/>
            <a:ext cx="8858312" cy="3786214"/>
          </a:xfrm>
        </p:spPr>
        <p:txBody>
          <a:bodyPr>
            <a:normAutofit fontScale="55000" lnSpcReduction="20000"/>
          </a:bodyPr>
          <a:lstStyle/>
          <a:p>
            <a:r>
              <a:rPr lang="ru-RU" sz="4000" dirty="0" smtClean="0"/>
              <a:t>ПО не использует положительных сторон группового обучения;</a:t>
            </a:r>
          </a:p>
          <a:p>
            <a:r>
              <a:rPr lang="ru-RU" sz="4000" dirty="0" smtClean="0"/>
              <a:t>ПО не способствует развитию инициативы учащихся, поскольку программа как бы все время ведет его за руку;</a:t>
            </a:r>
          </a:p>
          <a:p>
            <a:r>
              <a:rPr lang="ru-RU" sz="4000" dirty="0" smtClean="0"/>
              <a:t>С помощью ПО можно обучить лишь простому материалу на уровне зубрежки;</a:t>
            </a:r>
          </a:p>
          <a:p>
            <a:r>
              <a:rPr lang="ru-RU" sz="4000" dirty="0" smtClean="0"/>
              <a:t>Теория обучения, основанная на подкреплении, хуже, чем основанная на интеллектуальной гимнастике;</a:t>
            </a:r>
          </a:p>
          <a:p>
            <a:r>
              <a:rPr lang="ru-RU" sz="4000" dirty="0" smtClean="0"/>
              <a:t>ПО игнорирует достижения психологии, которая уже более 20 лет изучает структуру деятельности мозга и динамику усвоения;</a:t>
            </a:r>
          </a:p>
          <a:p>
            <a:r>
              <a:rPr lang="ru-RU" sz="4000" dirty="0" smtClean="0"/>
              <a:t>ПО не дает возможности получить целостную картину об изучаемом предмете и представляет собой «обучение по крохам».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0112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Программированное обучение</a:t>
            </a:r>
            <a:r>
              <a:rPr lang="ru-RU" dirty="0" smtClean="0"/>
              <a:t> 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это обучение по заранее разработанной программе, </a:t>
            </a:r>
          </a:p>
          <a:p>
            <a:pPr marL="0" indent="0" algn="ctr">
              <a:buNone/>
            </a:pPr>
            <a:r>
              <a:rPr lang="ru-RU" sz="3600" dirty="0" smtClean="0"/>
              <a:t>в которой предусмотрены действия как учащихся, так и педагога </a:t>
            </a:r>
          </a:p>
          <a:p>
            <a:pPr marL="0" indent="0" algn="ctr">
              <a:buNone/>
            </a:pPr>
            <a:r>
              <a:rPr lang="ru-RU" sz="3600" dirty="0" smtClean="0"/>
              <a:t>(</a:t>
            </a:r>
            <a:r>
              <a:rPr lang="ru-RU" sz="3600" u="sng" dirty="0" smtClean="0"/>
              <a:t>или заменяющей его обучающей машины</a:t>
            </a:r>
            <a:r>
              <a:rPr lang="ru-RU" sz="3600" dirty="0" smtClean="0"/>
              <a:t>) 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398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/>
              <a:t>Бе́ррес</a:t>
            </a:r>
            <a:r>
              <a:rPr lang="ru-RU" b="1" dirty="0" smtClean="0"/>
              <a:t> </a:t>
            </a:r>
            <a:r>
              <a:rPr lang="ru-RU" b="1" dirty="0" err="1" smtClean="0"/>
              <a:t>Фре́дерик</a:t>
            </a:r>
            <a:r>
              <a:rPr lang="ru-RU" b="1" dirty="0" smtClean="0"/>
              <a:t> </a:t>
            </a:r>
            <a:r>
              <a:rPr lang="ru-RU" b="1" dirty="0" err="1" smtClean="0"/>
              <a:t>Ски́ннер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1904 — 1990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428992" y="1600200"/>
            <a:ext cx="5500726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американский </a:t>
            </a:r>
            <a:r>
              <a:rPr lang="ru-RU" dirty="0" smtClean="0">
                <a:hlinkClick r:id="rId2" tooltip="Психолог"/>
              </a:rPr>
              <a:t>психолог</a:t>
            </a:r>
            <a:r>
              <a:rPr lang="ru-RU" dirty="0" smtClean="0"/>
              <a:t>, изобретатель и писатель.</a:t>
            </a:r>
            <a:br>
              <a:rPr lang="ru-RU" dirty="0" smtClean="0"/>
            </a:br>
            <a:r>
              <a:rPr lang="ru-RU" dirty="0" smtClean="0"/>
              <a:t>Внёс огромный вклад в развитие и пропаганду </a:t>
            </a:r>
            <a:r>
              <a:rPr lang="ru-RU" dirty="0" smtClean="0">
                <a:hlinkClick r:id="rId3" tooltip="Бихевиоризм"/>
              </a:rPr>
              <a:t>бихевиоризма</a:t>
            </a:r>
            <a:r>
              <a:rPr lang="ru-RU" dirty="0" smtClean="0"/>
              <a:t> — школы психологии, рассматривающей поведение человека как результат предшествующих воздействий окружающей среды. </a:t>
            </a:r>
          </a:p>
        </p:txBody>
      </p:sp>
      <p:pic>
        <p:nvPicPr>
          <p:cNvPr id="1028" name="Picture 4" descr="http://psyberia.ru/face/skinn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785926"/>
            <a:ext cx="2857500" cy="4000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7166"/>
            <a:ext cx="8143932" cy="62690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Сегодня </a:t>
            </a:r>
          </a:p>
          <a:p>
            <a:pPr marL="0" indent="0" algn="ctr">
              <a:buNone/>
            </a:pPr>
            <a:r>
              <a:rPr lang="ru-RU" sz="3600" dirty="0" smtClean="0"/>
              <a:t>под </a:t>
            </a:r>
            <a:r>
              <a:rPr lang="ru-RU" sz="3600" b="1" dirty="0" smtClean="0"/>
              <a:t>программированным обучением</a:t>
            </a:r>
            <a:r>
              <a:rPr lang="ru-RU" sz="3600" dirty="0" smtClean="0"/>
              <a:t> </a:t>
            </a:r>
          </a:p>
          <a:p>
            <a:pPr marL="0" indent="0" algn="ctr">
              <a:buNone/>
            </a:pPr>
            <a:r>
              <a:rPr lang="ru-RU" sz="3600" dirty="0" smtClean="0"/>
              <a:t>понимается управляемое усвоение программированного учебного материала с помощью обучающего устройства (ЭВМ, программированного учебника, кинотренажера и др.) 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bestreferat.ru/images/paper/76/90/4509076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572560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Типы обучающих программ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715436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Обучающие программы, </a:t>
            </a:r>
          </a:p>
          <a:p>
            <a:pPr marL="0" indent="0" algn="ctr">
              <a:buNone/>
            </a:pPr>
            <a:r>
              <a:rPr lang="ru-RU" dirty="0" smtClean="0"/>
              <a:t>построенные на </a:t>
            </a:r>
            <a:r>
              <a:rPr lang="ru-RU" dirty="0" err="1" smtClean="0"/>
              <a:t>бихевиористской</a:t>
            </a:r>
            <a:r>
              <a:rPr lang="ru-RU" dirty="0" smtClean="0"/>
              <a:t> основе, подразделяют на:</a:t>
            </a:r>
          </a:p>
          <a:p>
            <a:pPr marL="0" indent="0" algn="ctr">
              <a:buNone/>
            </a:pPr>
            <a:endParaRPr lang="ru-RU" dirty="0" smtClean="0"/>
          </a:p>
          <a:p>
            <a:r>
              <a:rPr lang="ru-RU" dirty="0" smtClean="0"/>
              <a:t>линейные, разработанные Скиннером;</a:t>
            </a:r>
          </a:p>
          <a:p>
            <a:endParaRPr lang="ru-RU" dirty="0" smtClean="0"/>
          </a:p>
          <a:p>
            <a:r>
              <a:rPr lang="ru-RU" dirty="0" smtClean="0"/>
              <a:t>разветвленные программы </a:t>
            </a:r>
            <a:r>
              <a:rPr lang="ru-RU" dirty="0" err="1" smtClean="0"/>
              <a:t>Нормана</a:t>
            </a:r>
            <a:r>
              <a:rPr lang="ru-RU" dirty="0" smtClean="0"/>
              <a:t> </a:t>
            </a:r>
            <a:r>
              <a:rPr lang="ru-RU" dirty="0" err="1" smtClean="0"/>
              <a:t>Краудера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r>
              <a:rPr lang="ru-RU" dirty="0" smtClean="0"/>
              <a:t>адаптивные программы.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4290"/>
            <a:ext cx="7467600" cy="6357982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i="1" dirty="0" smtClean="0"/>
              <a:t>Линейная </a:t>
            </a:r>
            <a:r>
              <a:rPr lang="ru-RU" dirty="0" smtClean="0"/>
              <a:t>ОП — это обучающая программа, в которой весь учебный материал разбивается на последовательность смысловых единиц ("порций"), логически охватывающих весь предмет. </a:t>
            </a:r>
          </a:p>
          <a:p>
            <a:pPr marL="0" indent="0">
              <a:buNone/>
            </a:pPr>
            <a:r>
              <a:rPr lang="ru-RU" dirty="0" smtClean="0"/>
              <a:t>Эти "порции" должны быть достаточно малы, чтобы учащийся делал как можно меньше ошибок. В конце каждой "порции" выполняются контрольные задания, однако порядок изучения "порций" не зависит от результатов выполнения этих заданий.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4800" dirty="0" smtClean="0"/>
              <a:t>1 → 2 → 3 →  4 → … → </a:t>
            </a:r>
            <a:r>
              <a:rPr lang="en-US" sz="4800" dirty="0" smtClean="0"/>
              <a:t>n</a:t>
            </a:r>
            <a:endParaRPr lang="ru-RU" sz="4800" dirty="0" smtClean="0"/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7467600" cy="5983311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 smtClean="0"/>
              <a:t>Разветвленная </a:t>
            </a:r>
            <a:r>
              <a:rPr lang="ru-RU" dirty="0" smtClean="0"/>
              <a:t>ОП отличается от линейной тем, что </a:t>
            </a:r>
            <a:r>
              <a:rPr lang="ru-RU" smtClean="0"/>
              <a:t>обучаемому в </a:t>
            </a:r>
            <a:r>
              <a:rPr lang="ru-RU" dirty="0" smtClean="0"/>
              <a:t>случае неправильного ответа при выполнении контрольных заданий может предоставляться дополнительная информация, которая позволит ему выполнить контрольное задание.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3500438"/>
            <a:ext cx="628654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вал 1"/>
          <p:cNvSpPr/>
          <p:nvPr/>
        </p:nvSpPr>
        <p:spPr>
          <a:xfrm>
            <a:off x="1115616" y="3500438"/>
            <a:ext cx="720080" cy="504626"/>
          </a:xfrm>
          <a:prstGeom prst="ellipse">
            <a:avLst/>
          </a:prstGeom>
          <a:noFill/>
          <a:ln w="381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987824" y="3500438"/>
            <a:ext cx="720080" cy="504626"/>
          </a:xfrm>
          <a:prstGeom prst="ellipse">
            <a:avLst/>
          </a:prstGeom>
          <a:noFill/>
          <a:ln w="381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788024" y="3500438"/>
            <a:ext cx="720080" cy="504626"/>
          </a:xfrm>
          <a:prstGeom prst="ellipse">
            <a:avLst/>
          </a:prstGeom>
          <a:noFill/>
          <a:ln w="381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682080" y="3500438"/>
            <a:ext cx="720080" cy="504626"/>
          </a:xfrm>
          <a:prstGeom prst="ellipse">
            <a:avLst/>
          </a:prstGeom>
          <a:noFill/>
          <a:ln w="381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7467600" cy="591187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 smtClean="0"/>
              <a:t>Построение </a:t>
            </a:r>
            <a:r>
              <a:rPr lang="ru-RU" i="1" dirty="0" smtClean="0"/>
              <a:t>адаптивной ОП</a:t>
            </a:r>
            <a:r>
              <a:rPr lang="ru-RU" dirty="0" smtClean="0"/>
              <a:t> основано на гипотезе, что некоторое количество ошибок необходимо для успешного обучения, т.е. если учащийся все делает без ошибок, то эффект обучения будет меньше. </a:t>
            </a:r>
          </a:p>
          <a:p>
            <a:pPr marL="0" indent="0">
              <a:buNone/>
            </a:pPr>
            <a:r>
              <a:rPr lang="ru-RU" dirty="0" smtClean="0"/>
              <a:t>Количество допущенных ошибок используется следующим образом:</a:t>
            </a:r>
          </a:p>
          <a:p>
            <a:pPr marL="0" indent="0"/>
            <a:r>
              <a:rPr lang="ru-RU" dirty="0" smtClean="0"/>
              <a:t> если процент ошибок падает ниже определенного уровня, то степень трудности обучения автоматически повышается;</a:t>
            </a:r>
          </a:p>
          <a:p>
            <a:pPr marL="0" indent="0"/>
            <a:r>
              <a:rPr lang="ru-RU" dirty="0" smtClean="0"/>
              <a:t> при возрастании процента ошибок выше определенного уровня степень трудности автоматически понижается.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62</TotalTime>
  <Words>343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Техническая</vt:lpstr>
      <vt:lpstr>Понятие о Программированном обучении</vt:lpstr>
      <vt:lpstr>Программированное обучение - </vt:lpstr>
      <vt:lpstr>Бе́ррес Фре́дерик Ски́ннер  1904 — 1990</vt:lpstr>
      <vt:lpstr>Презентация PowerPoint</vt:lpstr>
      <vt:lpstr>Презентация PowerPoint</vt:lpstr>
      <vt:lpstr>Типы обучающих программ</vt:lpstr>
      <vt:lpstr>Презентация PowerPoint</vt:lpstr>
      <vt:lpstr>Презентация PowerPoint</vt:lpstr>
      <vt:lpstr>Презентация PowerPoint</vt:lpstr>
      <vt:lpstr>Программированое обучение имеет ряд достоинств: </vt:lpstr>
      <vt:lpstr>Однако оно имеет и ряд недостатков, например:</vt:lpstr>
      <vt:lpstr>В  60-70-е гг. ХХ в. был разработан  ряд систем программирования и много различных обучающих машин и устройств.  Но одновременно появились и  критики программированного обучения.  Возражения против программированного обучения: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о Программированном обучении</dc:title>
  <dc:creator>HomeUser</dc:creator>
  <cp:lastModifiedBy>SeGrey</cp:lastModifiedBy>
  <cp:revision>10</cp:revision>
  <dcterms:created xsi:type="dcterms:W3CDTF">2011-09-19T17:59:18Z</dcterms:created>
  <dcterms:modified xsi:type="dcterms:W3CDTF">2011-12-20T17:42:55Z</dcterms:modified>
</cp:coreProperties>
</file>