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361488" cy="5761038"/>
  <p:notesSz cx="6858000" cy="9144000"/>
  <p:defaultTextStyle>
    <a:defPPr>
      <a:defRPr lang="ru-RU"/>
    </a:defPPr>
    <a:lvl1pPr marL="0" algn="l" defTabSz="93035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65176" algn="l" defTabSz="93035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30350" algn="l" defTabSz="93035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95526" algn="l" defTabSz="93035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60701" algn="l" defTabSz="93035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325876" algn="l" defTabSz="93035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91051" algn="l" defTabSz="93035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56226" algn="l" defTabSz="93035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721402" algn="l" defTabSz="93035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82" d="100"/>
          <a:sy n="82" d="100"/>
        </p:scale>
        <p:origin x="-192" y="-144"/>
      </p:cViewPr>
      <p:guideLst>
        <p:guide orient="horz" pos="1815"/>
        <p:guide pos="294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77D465C-6E4F-4B29-BCE7-C5D990FC582C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27D4009-2F42-47D2-AB4D-7E3B04025520}">
      <dgm:prSet phldrT="[Текст]"/>
      <dgm:spPr/>
      <dgm:t>
        <a:bodyPr/>
        <a:lstStyle/>
        <a:p>
          <a:pPr algn="ctr"/>
          <a:r>
            <a:rPr lang="en-US" b="1" dirty="0" smtClean="0">
              <a:solidFill>
                <a:schemeClr val="bg1"/>
              </a:solidFill>
              <a:latin typeface="Algerian" pitchFamily="82" charset="0"/>
            </a:rPr>
            <a:t>It is situated on the Potomac river.</a:t>
          </a:r>
          <a:endParaRPr lang="ru-RU" b="1" dirty="0">
            <a:solidFill>
              <a:schemeClr val="bg1"/>
            </a:solidFill>
          </a:endParaRPr>
        </a:p>
      </dgm:t>
    </dgm:pt>
    <dgm:pt modelId="{96BF6779-5AB8-430F-B740-EB77E0E31E76}" type="parTrans" cxnId="{7929803D-07ED-4DEC-B829-DE439F8535A2}">
      <dgm:prSet/>
      <dgm:spPr/>
      <dgm:t>
        <a:bodyPr/>
        <a:lstStyle/>
        <a:p>
          <a:endParaRPr lang="ru-RU"/>
        </a:p>
      </dgm:t>
    </dgm:pt>
    <dgm:pt modelId="{E7D16B3F-756F-4F20-9CDD-449CD52CC432}" type="sibTrans" cxnId="{7929803D-07ED-4DEC-B829-DE439F8535A2}">
      <dgm:prSet/>
      <dgm:spPr/>
      <dgm:t>
        <a:bodyPr/>
        <a:lstStyle/>
        <a:p>
          <a:endParaRPr lang="ru-RU"/>
        </a:p>
      </dgm:t>
    </dgm:pt>
    <dgm:pt modelId="{9C1C7585-DB88-4C38-9F2F-8DA4BD1A075E}">
      <dgm:prSet phldrT="[Текст]" custT="1"/>
      <dgm:spPr/>
      <dgm:t>
        <a:bodyPr/>
        <a:lstStyle/>
        <a:p>
          <a:pPr algn="ctr"/>
          <a:r>
            <a:rPr lang="en-US" sz="3200" b="1" dirty="0" smtClean="0">
              <a:solidFill>
                <a:schemeClr val="accent4">
                  <a:lumMod val="75000"/>
                </a:schemeClr>
              </a:solidFill>
            </a:rPr>
            <a:t>It was named after George Washington and Christopher Columbus.</a:t>
          </a:r>
          <a:endParaRPr lang="ru-RU" sz="3200" b="1" dirty="0">
            <a:solidFill>
              <a:schemeClr val="accent4">
                <a:lumMod val="75000"/>
              </a:schemeClr>
            </a:solidFill>
          </a:endParaRPr>
        </a:p>
      </dgm:t>
    </dgm:pt>
    <dgm:pt modelId="{5877097D-00C2-4432-BF0D-60F9952A7A12}" type="parTrans" cxnId="{709384F5-5239-4AD5-BCF9-61F8AF7D7280}">
      <dgm:prSet/>
      <dgm:spPr/>
      <dgm:t>
        <a:bodyPr/>
        <a:lstStyle/>
        <a:p>
          <a:endParaRPr lang="ru-RU"/>
        </a:p>
      </dgm:t>
    </dgm:pt>
    <dgm:pt modelId="{4FBE8D86-B10A-469C-BFBD-8EDF49888721}" type="sibTrans" cxnId="{709384F5-5239-4AD5-BCF9-61F8AF7D7280}">
      <dgm:prSet/>
      <dgm:spPr/>
      <dgm:t>
        <a:bodyPr/>
        <a:lstStyle/>
        <a:p>
          <a:endParaRPr lang="ru-RU"/>
        </a:p>
      </dgm:t>
    </dgm:pt>
    <dgm:pt modelId="{77B2FC54-8522-4DD8-8053-9A440E82D3A4}">
      <dgm:prSet phldrT="[Текст]"/>
      <dgm:spPr/>
      <dgm:t>
        <a:bodyPr/>
        <a:lstStyle/>
        <a:p>
          <a:pPr algn="ctr"/>
          <a:r>
            <a:rPr lang="en-US" b="1" dirty="0" smtClean="0">
              <a:latin typeface="Algerian" pitchFamily="82" charset="0"/>
            </a:rPr>
            <a:t>It was founded in 1790.</a:t>
          </a:r>
          <a:endParaRPr lang="ru-RU" b="1" dirty="0"/>
        </a:p>
      </dgm:t>
    </dgm:pt>
    <dgm:pt modelId="{DD0427F7-1C8F-4A8F-9E9F-1BD46E652FCA}" type="parTrans" cxnId="{E40A56B6-3085-4877-9C93-34B395521387}">
      <dgm:prSet/>
      <dgm:spPr/>
      <dgm:t>
        <a:bodyPr/>
        <a:lstStyle/>
        <a:p>
          <a:endParaRPr lang="ru-RU"/>
        </a:p>
      </dgm:t>
    </dgm:pt>
    <dgm:pt modelId="{3F44E663-E434-4805-9F3B-9E1D47DF5C87}" type="sibTrans" cxnId="{E40A56B6-3085-4877-9C93-34B395521387}">
      <dgm:prSet/>
      <dgm:spPr/>
      <dgm:t>
        <a:bodyPr/>
        <a:lstStyle/>
        <a:p>
          <a:endParaRPr lang="ru-RU"/>
        </a:p>
      </dgm:t>
    </dgm:pt>
    <dgm:pt modelId="{CFC7B164-6923-4DA2-B71E-D725906AA2CE}">
      <dgm:prSet phldrT="[Текст]"/>
      <dgm:spPr/>
      <dgm:t>
        <a:bodyPr/>
        <a:lstStyle/>
        <a:p>
          <a:pPr algn="ctr"/>
          <a:r>
            <a:rPr lang="en-US" b="1" dirty="0" smtClean="0">
              <a:solidFill>
                <a:srgbClr val="002060"/>
              </a:solidFill>
            </a:rPr>
            <a:t>There are no skyscrapers, because no other building must be taller then the Capitol.</a:t>
          </a:r>
          <a:endParaRPr lang="ru-RU" b="1" dirty="0">
            <a:solidFill>
              <a:srgbClr val="002060"/>
            </a:solidFill>
          </a:endParaRPr>
        </a:p>
      </dgm:t>
    </dgm:pt>
    <dgm:pt modelId="{6A216AB9-4ADC-423C-83CD-5AC7F9A1F1E8}" type="parTrans" cxnId="{DABAF2E0-98E6-4D11-AC7F-E70A8D0B5494}">
      <dgm:prSet/>
      <dgm:spPr/>
      <dgm:t>
        <a:bodyPr/>
        <a:lstStyle/>
        <a:p>
          <a:endParaRPr lang="ru-RU"/>
        </a:p>
      </dgm:t>
    </dgm:pt>
    <dgm:pt modelId="{F87779C1-010B-49C3-A68A-F13122A7869C}" type="sibTrans" cxnId="{DABAF2E0-98E6-4D11-AC7F-E70A8D0B5494}">
      <dgm:prSet/>
      <dgm:spPr/>
      <dgm:t>
        <a:bodyPr/>
        <a:lstStyle/>
        <a:p>
          <a:endParaRPr lang="ru-RU"/>
        </a:p>
      </dgm:t>
    </dgm:pt>
    <dgm:pt modelId="{96DFEF59-B41A-489F-8144-CF46A10484B4}" type="pres">
      <dgm:prSet presAssocID="{977D465C-6E4F-4B29-BCE7-C5D990FC582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5467C7A-225D-421D-8527-E3FDDA3C3723}" type="pres">
      <dgm:prSet presAssocID="{D27D4009-2F42-47D2-AB4D-7E3B04025520}" presName="parentText" presStyleLbl="node1" presStyleIdx="0" presStyleCnt="2" custScaleY="8302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757DF1-435B-4DB4-825C-CB5EC1139F44}" type="pres">
      <dgm:prSet presAssocID="{D27D4009-2F42-47D2-AB4D-7E3B04025520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1667B7-0416-4352-8D3D-1399A8943729}" type="pres">
      <dgm:prSet presAssocID="{77B2FC54-8522-4DD8-8053-9A440E82D3A4}" presName="parentText" presStyleLbl="node1" presStyleIdx="1" presStyleCnt="2" custScaleY="68008" custLinFactNeighborX="847" custLinFactNeighborY="493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9BB05C-B926-404D-846F-3348F6D4402C}" type="pres">
      <dgm:prSet presAssocID="{77B2FC54-8522-4DD8-8053-9A440E82D3A4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ABAF2E0-98E6-4D11-AC7F-E70A8D0B5494}" srcId="{77B2FC54-8522-4DD8-8053-9A440E82D3A4}" destId="{CFC7B164-6923-4DA2-B71E-D725906AA2CE}" srcOrd="0" destOrd="0" parTransId="{6A216AB9-4ADC-423C-83CD-5AC7F9A1F1E8}" sibTransId="{F87779C1-010B-49C3-A68A-F13122A7869C}"/>
    <dgm:cxn modelId="{5FAA1CD9-F152-4FD1-8215-84A60D829CAF}" type="presOf" srcId="{CFC7B164-6923-4DA2-B71E-D725906AA2CE}" destId="{869BB05C-B926-404D-846F-3348F6D4402C}" srcOrd="0" destOrd="0" presId="urn:microsoft.com/office/officeart/2005/8/layout/vList2"/>
    <dgm:cxn modelId="{5FECACE4-E04F-4D0A-B22F-EAF9FEB302CC}" type="presOf" srcId="{9C1C7585-DB88-4C38-9F2F-8DA4BD1A075E}" destId="{B8757DF1-435B-4DB4-825C-CB5EC1139F44}" srcOrd="0" destOrd="0" presId="urn:microsoft.com/office/officeart/2005/8/layout/vList2"/>
    <dgm:cxn modelId="{8686E488-576F-4E5D-90BF-56600AEA2342}" type="presOf" srcId="{D27D4009-2F42-47D2-AB4D-7E3B04025520}" destId="{C5467C7A-225D-421D-8527-E3FDDA3C3723}" srcOrd="0" destOrd="0" presId="urn:microsoft.com/office/officeart/2005/8/layout/vList2"/>
    <dgm:cxn modelId="{7929803D-07ED-4DEC-B829-DE439F8535A2}" srcId="{977D465C-6E4F-4B29-BCE7-C5D990FC582C}" destId="{D27D4009-2F42-47D2-AB4D-7E3B04025520}" srcOrd="0" destOrd="0" parTransId="{96BF6779-5AB8-430F-B740-EB77E0E31E76}" sibTransId="{E7D16B3F-756F-4F20-9CDD-449CD52CC432}"/>
    <dgm:cxn modelId="{13AD0FC8-249F-4841-9642-5AAACB2A541F}" type="presOf" srcId="{77B2FC54-8522-4DD8-8053-9A440E82D3A4}" destId="{E41667B7-0416-4352-8D3D-1399A8943729}" srcOrd="0" destOrd="0" presId="urn:microsoft.com/office/officeart/2005/8/layout/vList2"/>
    <dgm:cxn modelId="{E40A56B6-3085-4877-9C93-34B395521387}" srcId="{977D465C-6E4F-4B29-BCE7-C5D990FC582C}" destId="{77B2FC54-8522-4DD8-8053-9A440E82D3A4}" srcOrd="1" destOrd="0" parTransId="{DD0427F7-1C8F-4A8F-9E9F-1BD46E652FCA}" sibTransId="{3F44E663-E434-4805-9F3B-9E1D47DF5C87}"/>
    <dgm:cxn modelId="{709384F5-5239-4AD5-BCF9-61F8AF7D7280}" srcId="{D27D4009-2F42-47D2-AB4D-7E3B04025520}" destId="{9C1C7585-DB88-4C38-9F2F-8DA4BD1A075E}" srcOrd="0" destOrd="0" parTransId="{5877097D-00C2-4432-BF0D-60F9952A7A12}" sibTransId="{4FBE8D86-B10A-469C-BFBD-8EDF49888721}"/>
    <dgm:cxn modelId="{33DAF3B9-1500-44F4-A008-4A4AC5D3A270}" type="presOf" srcId="{977D465C-6E4F-4B29-BCE7-C5D990FC582C}" destId="{96DFEF59-B41A-489F-8144-CF46A10484B4}" srcOrd="0" destOrd="0" presId="urn:microsoft.com/office/officeart/2005/8/layout/vList2"/>
    <dgm:cxn modelId="{1360D637-A146-428E-BBB7-B0CA8E413AC4}" type="presParOf" srcId="{96DFEF59-B41A-489F-8144-CF46A10484B4}" destId="{C5467C7A-225D-421D-8527-E3FDDA3C3723}" srcOrd="0" destOrd="0" presId="urn:microsoft.com/office/officeart/2005/8/layout/vList2"/>
    <dgm:cxn modelId="{9691000A-8A3E-4272-B9FC-A6DBC04F65A5}" type="presParOf" srcId="{96DFEF59-B41A-489F-8144-CF46A10484B4}" destId="{B8757DF1-435B-4DB4-825C-CB5EC1139F44}" srcOrd="1" destOrd="0" presId="urn:microsoft.com/office/officeart/2005/8/layout/vList2"/>
    <dgm:cxn modelId="{FD554AD7-4F9D-40DC-A378-FC9F51C8B473}" type="presParOf" srcId="{96DFEF59-B41A-489F-8144-CF46A10484B4}" destId="{E41667B7-0416-4352-8D3D-1399A8943729}" srcOrd="2" destOrd="0" presId="urn:microsoft.com/office/officeart/2005/8/layout/vList2"/>
    <dgm:cxn modelId="{29171898-E19F-456B-A9B7-26FC1AC14B83}" type="presParOf" srcId="{96DFEF59-B41A-489F-8144-CF46A10484B4}" destId="{869BB05C-B926-404D-846F-3348F6D4402C}" srcOrd="3" destOrd="0" presId="urn:microsoft.com/office/officeart/2005/8/layout/vList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9EECEE-0325-4FD3-96B7-453FE7815F53}" type="datetimeFigureOut">
              <a:rPr lang="ru-RU" smtClean="0"/>
              <a:pPr/>
              <a:t>11.03.2009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44525" y="685800"/>
            <a:ext cx="55689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F64594-EED7-4B05-8863-0FD95FE7B14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3035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65176" algn="l" defTabSz="93035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30350" algn="l" defTabSz="93035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95526" algn="l" defTabSz="93035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60701" algn="l" defTabSz="93035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325876" algn="l" defTabSz="93035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91051" algn="l" defTabSz="93035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56226" algn="l" defTabSz="93035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721402" algn="l" defTabSz="93035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44525" y="685800"/>
            <a:ext cx="556895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F64594-EED7-4B05-8863-0FD95FE7B146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46087" y="1152208"/>
            <a:ext cx="8038398" cy="1536277"/>
          </a:xfrm>
          <a:ln>
            <a:noFill/>
          </a:ln>
        </p:spPr>
        <p:txBody>
          <a:bodyPr vert="horz" tIns="0" rIns="18607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7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46087" y="2712120"/>
            <a:ext cx="8041518" cy="1472265"/>
          </a:xfrm>
        </p:spPr>
        <p:txBody>
          <a:bodyPr lIns="0" rIns="18607"/>
          <a:lstStyle>
            <a:lvl1pPr marL="0" marR="46517" indent="0" algn="r">
              <a:buNone/>
              <a:defRPr>
                <a:solidFill>
                  <a:schemeClr val="tx1"/>
                </a:solidFill>
              </a:defRPr>
            </a:lvl1pPr>
            <a:lvl2pPr marL="465176" indent="0" algn="ctr">
              <a:buNone/>
            </a:lvl2pPr>
            <a:lvl3pPr marL="930350" indent="0" algn="ctr">
              <a:buNone/>
            </a:lvl3pPr>
            <a:lvl4pPr marL="1395526" indent="0" algn="ctr">
              <a:buNone/>
            </a:lvl4pPr>
            <a:lvl5pPr marL="1860701" indent="0" algn="ctr">
              <a:buNone/>
            </a:lvl5pPr>
            <a:lvl6pPr marL="2325876" indent="0" algn="ctr">
              <a:buNone/>
            </a:lvl6pPr>
            <a:lvl7pPr marL="2791051" indent="0" algn="ctr">
              <a:buNone/>
            </a:lvl7pPr>
            <a:lvl8pPr marL="3256226" indent="0" algn="ctr">
              <a:buNone/>
            </a:lvl8pPr>
            <a:lvl9pPr marL="3721402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C1D76-54E2-4C00-AA95-86CDE1E57B88}" type="datetimeFigureOut">
              <a:rPr lang="ru-RU" smtClean="0"/>
              <a:pPr/>
              <a:t>11.03.2009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D5A1C-FDB2-4EF2-9918-6BEA00FCCD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 spokes="8"/>
    <p:sndAc>
      <p:stSnd>
        <p:snd r:embed="rId1" name="chimes.wav" builtIn="1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C1D76-54E2-4C00-AA95-86CDE1E57B88}" type="datetimeFigureOut">
              <a:rPr lang="ru-RU" smtClean="0"/>
              <a:pPr/>
              <a:t>11.03.2009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D5A1C-FDB2-4EF2-9918-6BEA00FCCD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  <p:sndAc>
      <p:stSnd>
        <p:snd r:embed="rId1" name="chimes.wav" builtIn="1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7079" y="768141"/>
            <a:ext cx="2106335" cy="437812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68074" y="768141"/>
            <a:ext cx="6162980" cy="437812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C1D76-54E2-4C00-AA95-86CDE1E57B88}" type="datetimeFigureOut">
              <a:rPr lang="ru-RU" smtClean="0"/>
              <a:pPr/>
              <a:t>11.03.2009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D5A1C-FDB2-4EF2-9918-6BEA00FCCD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  <p:sndAc>
      <p:stSnd>
        <p:snd r:embed="rId1" name="chimes.wav" builtIn="1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C1D76-54E2-4C00-AA95-86CDE1E57B88}" type="datetimeFigureOut">
              <a:rPr lang="ru-RU" smtClean="0"/>
              <a:pPr/>
              <a:t>11.03.2009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D5A1C-FDB2-4EF2-9918-6BEA00FCCD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  <p:sndAc>
      <p:stSnd>
        <p:snd r:embed="rId1" name="chimes.wav" builtIn="1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2966" y="1106119"/>
            <a:ext cx="7957265" cy="114452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7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2966" y="2272046"/>
            <a:ext cx="7957265" cy="1268227"/>
          </a:xfrm>
        </p:spPr>
        <p:txBody>
          <a:bodyPr lIns="46517" rIns="46517" anchor="t"/>
          <a:lstStyle>
            <a:lvl1pPr marL="0" indent="0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C1D76-54E2-4C00-AA95-86CDE1E57B88}" type="datetimeFigureOut">
              <a:rPr lang="ru-RU" smtClean="0"/>
              <a:pPr/>
              <a:t>11.03.2009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D5A1C-FDB2-4EF2-9918-6BEA00FCCD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 spokes="8"/>
    <p:sndAc>
      <p:stSnd>
        <p:snd r:embed="rId1" name="chimes.wav" builtIn="1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075" y="591467"/>
            <a:ext cx="8425339" cy="960173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8075" y="1612961"/>
            <a:ext cx="4134657" cy="3725471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8757" y="1612961"/>
            <a:ext cx="4134657" cy="3725471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C1D76-54E2-4C00-AA95-86CDE1E57B88}" type="datetimeFigureOut">
              <a:rPr lang="ru-RU" smtClean="0"/>
              <a:pPr/>
              <a:t>11.03.2009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D5A1C-FDB2-4EF2-9918-6BEA00FCCD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  <p:sndAc>
      <p:stSnd>
        <p:snd r:embed="rId1" name="chimes.wav" builtIn="1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075" y="591467"/>
            <a:ext cx="8425339" cy="960173"/>
          </a:xfrm>
        </p:spPr>
        <p:txBody>
          <a:bodyPr tIns="46517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076" y="1558494"/>
            <a:ext cx="4136283" cy="553886"/>
          </a:xfrm>
        </p:spPr>
        <p:txBody>
          <a:bodyPr lIns="46517" tIns="0" rIns="46517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55509" y="1562284"/>
            <a:ext cx="4137908" cy="550099"/>
          </a:xfrm>
        </p:spPr>
        <p:txBody>
          <a:bodyPr lIns="46517" tIns="0" rIns="46517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68076" y="2112383"/>
            <a:ext cx="4136283" cy="3230584"/>
          </a:xfrm>
        </p:spPr>
        <p:txBody>
          <a:bodyPr tIns="0"/>
          <a:lstStyle>
            <a:lvl1pPr>
              <a:defRPr sz="23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55509" y="2112383"/>
            <a:ext cx="4137908" cy="3230584"/>
          </a:xfrm>
        </p:spPr>
        <p:txBody>
          <a:bodyPr tIns="0"/>
          <a:lstStyle>
            <a:lvl1pPr>
              <a:defRPr sz="23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C1D76-54E2-4C00-AA95-86CDE1E57B88}" type="datetimeFigureOut">
              <a:rPr lang="ru-RU" smtClean="0"/>
              <a:pPr/>
              <a:t>11.03.2009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D5A1C-FDB2-4EF2-9918-6BEA00FCCD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  <p:sndAc>
      <p:stSnd>
        <p:snd r:embed="rId1" name="chimes.wav" builtIn="1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074" y="591467"/>
            <a:ext cx="8503352" cy="960173"/>
          </a:xfrm>
        </p:spPr>
        <p:txBody>
          <a:bodyPr vert="horz" tIns="46517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1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C1D76-54E2-4C00-AA95-86CDE1E57B88}" type="datetimeFigureOut">
              <a:rPr lang="ru-RU" smtClean="0"/>
              <a:pPr/>
              <a:t>11.03.2009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D5A1C-FDB2-4EF2-9918-6BEA00FCCD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  <p:sndAc>
      <p:stSnd>
        <p:snd r:embed="rId1" name="chimes.wav" builtIn="1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C1D76-54E2-4C00-AA95-86CDE1E57B88}" type="datetimeFigureOut">
              <a:rPr lang="ru-RU" smtClean="0"/>
              <a:pPr/>
              <a:t>11.03.2009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D5A1C-FDB2-4EF2-9918-6BEA00FCCD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  <p:sndAc>
      <p:stSnd>
        <p:snd r:embed="rId1" name="chimes.wav" builtIn="1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2112" y="432080"/>
            <a:ext cx="2808446" cy="976176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702112" y="1408254"/>
            <a:ext cx="2808446" cy="3840692"/>
          </a:xfrm>
        </p:spPr>
        <p:txBody>
          <a:bodyPr lIns="18607" rIns="18607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60084" y="1408254"/>
            <a:ext cx="5233333" cy="3840692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C1D76-54E2-4C00-AA95-86CDE1E57B88}" type="datetimeFigureOut">
              <a:rPr lang="ru-RU" smtClean="0"/>
              <a:pPr/>
              <a:t>11.03.2009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D5A1C-FDB2-4EF2-9918-6BEA00FCCD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  <p:sndAc>
      <p:stSnd>
        <p:snd r:embed="rId1" name="chimes.wav" builtIn="1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241050" y="930837"/>
            <a:ext cx="5382856" cy="3456623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3035" tIns="46517" rIns="93035" bIns="46517"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194512" y="4502454"/>
            <a:ext cx="159145" cy="130584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3035" tIns="46517" rIns="93035" bIns="46517"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4099" y="988733"/>
            <a:ext cx="2265480" cy="1329475"/>
          </a:xfrm>
        </p:spPr>
        <p:txBody>
          <a:bodyPr vert="horz" lIns="46517" tIns="46517" rIns="46517" bIns="46517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4099" y="2376310"/>
            <a:ext cx="2262360" cy="1830730"/>
          </a:xfrm>
        </p:spPr>
        <p:txBody>
          <a:bodyPr lIns="65124" rIns="46517" bIns="46517" anchor="t"/>
          <a:lstStyle>
            <a:lvl1pPr marL="0" indent="0" algn="l">
              <a:spcBef>
                <a:spcPts val="254"/>
              </a:spcBef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C1D76-54E2-4C00-AA95-86CDE1E57B88}" type="datetimeFigureOut">
              <a:rPr lang="ru-RU" smtClean="0"/>
              <a:pPr/>
              <a:t>11.03.2009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69315" y="5339632"/>
            <a:ext cx="624099" cy="306722"/>
          </a:xfrm>
        </p:spPr>
        <p:txBody>
          <a:bodyPr/>
          <a:lstStyle/>
          <a:p>
            <a:fld id="{F04D5A1C-FDB2-4EF2-9918-6BEA00FCCD1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568702" y="1007651"/>
            <a:ext cx="4727551" cy="3302995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752" y="4886217"/>
            <a:ext cx="9380992" cy="87482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3035" tIns="46517" rIns="93035" bIns="46517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485714" y="5224943"/>
            <a:ext cx="4875775" cy="53609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3035" tIns="46517" rIns="93035" bIns="46517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heel spokes="8"/>
    <p:sndAc>
      <p:stSnd>
        <p:snd r:embed="rId1" name="chimes.wav" builtIn="1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752" y="-5999"/>
            <a:ext cx="9380992" cy="87482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3035" tIns="46517" rIns="93035" bIns="46517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485714" y="-6000"/>
            <a:ext cx="4875775" cy="53609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3035" tIns="46517" rIns="93035" bIns="46517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68075" y="591467"/>
            <a:ext cx="8425339" cy="960173"/>
          </a:xfrm>
          <a:prstGeom prst="rect">
            <a:avLst/>
          </a:prstGeom>
        </p:spPr>
        <p:txBody>
          <a:bodyPr vert="horz" lIns="0" tIns="46517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68075" y="1625893"/>
            <a:ext cx="8425339" cy="3687064"/>
          </a:xfrm>
          <a:prstGeom prst="rect">
            <a:avLst/>
          </a:prstGeom>
        </p:spPr>
        <p:txBody>
          <a:bodyPr vert="horz" lIns="93035" tIns="46517" rIns="93035" bIns="46517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68075" y="5339632"/>
            <a:ext cx="2184347" cy="306722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61C1D76-54E2-4C00-AA95-86CDE1E57B88}" type="datetimeFigureOut">
              <a:rPr lang="ru-RU" smtClean="0"/>
              <a:pPr/>
              <a:t>11.03.2009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730434" y="5339632"/>
            <a:ext cx="3432546" cy="306722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13290" y="5339632"/>
            <a:ext cx="780124" cy="306722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04D5A1C-FDB2-4EF2-9918-6BEA00FCCD1A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470" y="170031"/>
            <a:ext cx="9398906" cy="545378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>
    <p:wheel spokes="8"/>
    <p:sndAc>
      <p:stSnd>
        <p:snd r:embed="rId13" name="chimes.wav" builtIn="1"/>
      </p:stSnd>
    </p:sndAc>
  </p:transition>
  <p:txStyles>
    <p:titleStyle>
      <a:lvl1pPr algn="l" rtl="0" eaLnBrk="1" latinLnBrk="0" hangingPunct="1">
        <a:spcBef>
          <a:spcPct val="0"/>
        </a:spcBef>
        <a:buNone/>
        <a:defRPr kumimoji="0" sz="51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9105" indent="-279105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51246" indent="-251194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30350" indent="-251194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209456" indent="-213981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88561" indent="-213981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7666" indent="-213981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53737" indent="-18607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32841" indent="-18607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1946" indent="-18607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6517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3035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9552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6070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32587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9105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5622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72140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1928" y="600094"/>
            <a:ext cx="8038398" cy="3180595"/>
          </a:xfrm>
        </p:spPr>
        <p:txBody>
          <a:bodyPr>
            <a:normAutofit/>
          </a:bodyPr>
          <a:lstStyle/>
          <a:p>
            <a:r>
              <a:rPr lang="en-US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WASHINGTON IS RICHLY ENDOWED WITH AMERICAN HISTORY</a:t>
            </a:r>
            <a:endParaRPr lang="ru-RU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</p:spTree>
  </p:cSld>
  <p:clrMapOvr>
    <a:masterClrMapping/>
  </p:clrMapOvr>
  <p:transition>
    <p:wheel spokes="8"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FFC000"/>
            </a:gs>
            <a:gs pos="13000">
              <a:srgbClr val="FFA800"/>
            </a:gs>
            <a:gs pos="28000">
              <a:srgbClr val="825600"/>
            </a:gs>
            <a:gs pos="42999">
              <a:srgbClr val="FFA800"/>
            </a:gs>
            <a:gs pos="58000">
              <a:srgbClr val="825600"/>
            </a:gs>
            <a:gs pos="72000">
              <a:srgbClr val="FFA800"/>
            </a:gs>
            <a:gs pos="87000">
              <a:srgbClr val="825600"/>
            </a:gs>
            <a:gs pos="100000">
              <a:srgbClr val="FFA800"/>
            </a:gs>
          </a:gsLst>
          <a:lin ang="66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F:\Washington D.C\120px-George_Washington_Statue%2C_Boston_Public_Garden%2C_Boston%2C_MassachusettsGeorge Wash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7984"/>
            <a:ext cx="9361488" cy="57430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9299168" cy="9157962"/>
          </a:xfrm>
          <a:prstGeom prst="rect">
            <a:avLst/>
          </a:prstGeom>
          <a:noFill/>
        </p:spPr>
        <p:txBody>
          <a:bodyPr wrap="square" lIns="93035" tIns="46517" rIns="93035" bIns="46517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41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It was opened to the public in 1888.</a:t>
            </a:r>
          </a:p>
          <a:p>
            <a:pPr algn="ctr"/>
            <a:r>
              <a:rPr lang="en-US" sz="41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Memorial stones from 50 states, </a:t>
            </a:r>
          </a:p>
          <a:p>
            <a:pPr algn="ctr"/>
            <a:r>
              <a:rPr lang="en-US" sz="41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foreign countries, cities and organizations, were put into the interior walls. The top platform is reached by a lift, and from there the visitor can enjoy a beautiful panoramic view of the American capital.</a:t>
            </a:r>
          </a:p>
          <a:p>
            <a:pPr algn="ctr"/>
            <a:endParaRPr lang="en-US" sz="55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/>
            <a:endParaRPr lang="en-US" sz="55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/>
            <a:endParaRPr lang="en-US" sz="55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/>
            <a:r>
              <a:rPr lang="en-US" sz="55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endParaRPr lang="ru-RU" sz="55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heel spokes="8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66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F:\Washington D.C\200px-Lincoln_Memorial_overhea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hidden">
          <a:xfrm>
            <a:off x="731339" y="348797"/>
            <a:ext cx="7971948" cy="51103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365653" y="720116"/>
            <a:ext cx="7663158" cy="4956812"/>
          </a:xfrm>
          <a:prstGeom prst="rect">
            <a:avLst/>
          </a:prstGeom>
          <a:noFill/>
          <a:ln>
            <a:solidFill>
              <a:schemeClr val="tx1"/>
            </a:solidFill>
            <a:prstDash val="sysDot"/>
          </a:ln>
          <a:scene3d>
            <a:camera prst="isometricOffAxis1Right"/>
            <a:lightRig rig="threePt" dir="t"/>
          </a:scene3d>
        </p:spPr>
        <p:txBody>
          <a:bodyPr wrap="square" lIns="93035" tIns="46517" rIns="93035" bIns="46517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9700" b="1" spc="51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LINCOLN MEMORIAL</a:t>
            </a:r>
          </a:p>
          <a:p>
            <a:pPr algn="ctr"/>
            <a:endParaRPr lang="en-US" sz="5500" b="1" spc="51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ru-RU" sz="5500" b="1" spc="51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heel spokes="8"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lin ang="66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F:\Washington D.C\lincoln memoria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6241" y="144008"/>
            <a:ext cx="4632016" cy="30310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196" name="Picture 4" descr="F:\Washington D.C\200px-Lincoln_memorial_at_dawn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95614" y="2313034"/>
            <a:ext cx="5265874" cy="34480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heel spokes="8"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66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F:\Washington D.C\200px-Lincoln_memorial_reflecting_poo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8758" y="137505"/>
            <a:ext cx="8922730" cy="562353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heel spokes="8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1">
                <a:lumMod val="50000"/>
              </a:schemeClr>
            </a:gs>
            <a:gs pos="0">
              <a:schemeClr val="accent1">
                <a:lumMod val="50000"/>
              </a:schemeClr>
            </a:gs>
            <a:gs pos="0">
              <a:schemeClr val="accent1">
                <a:lumMod val="50000"/>
              </a:schemeClr>
            </a:gs>
            <a:gs pos="0">
              <a:schemeClr val="accent1">
                <a:lumMod val="50000"/>
              </a:schemeClr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lin ang="66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Географическая карта Соединенных штатов Америки, карта США."/>
          <p:cNvPicPr>
            <a:picLocks noChangeAspect="1" noChangeArrowheads="1"/>
          </p:cNvPicPr>
          <p:nvPr/>
        </p:nvPicPr>
        <p:blipFill>
          <a:blip r:embed="rId3"/>
          <a:srcRect l="3905" r="3905"/>
          <a:stretch>
            <a:fillRect/>
          </a:stretch>
        </p:blipFill>
        <p:spPr bwMode="auto">
          <a:xfrm>
            <a:off x="0" y="0"/>
            <a:ext cx="9361488" cy="5761038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0" y="1"/>
            <a:ext cx="9361488" cy="4281532"/>
          </a:xfrm>
          <a:prstGeom prst="rect">
            <a:avLst/>
          </a:prstGeom>
          <a:noFill/>
        </p:spPr>
        <p:txBody>
          <a:bodyPr wrap="square" lIns="93035" tIns="46517" rIns="93035" bIns="46517">
            <a:prstTxWarp prst="textButton">
              <a:avLst/>
            </a:prstTxWarp>
            <a:spAutoFit/>
          </a:bodyPr>
          <a:lstStyle/>
          <a:p>
            <a:pPr algn="ctr"/>
            <a:endParaRPr lang="en-US" sz="5500" b="1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algn="ctr"/>
            <a:endParaRPr lang="en-US" sz="5500" b="1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algn="ctr"/>
            <a:r>
              <a:rPr lang="en-US" sz="5500" b="1" dirty="0" smtClean="0">
                <a:ln w="57150" cap="sq" cmpd="dbl">
                  <a:solidFill>
                    <a:srgbClr val="000099"/>
                  </a:solidFill>
                  <a:prstDash val="solid"/>
                  <a:bevel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WELCOME TO </a:t>
            </a:r>
          </a:p>
          <a:p>
            <a:pPr algn="ctr"/>
            <a:r>
              <a:rPr lang="en-US" sz="5500" b="1" dirty="0" smtClean="0">
                <a:ln w="57150" cap="sq" cmpd="dbl">
                  <a:solidFill>
                    <a:srgbClr val="000099"/>
                  </a:solidFill>
                  <a:prstDash val="solid"/>
                  <a:bevel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THE UNITED STATES </a:t>
            </a:r>
          </a:p>
          <a:p>
            <a:pPr algn="ctr"/>
            <a:r>
              <a:rPr lang="en-US" sz="5500" b="1" dirty="0" smtClean="0">
                <a:ln w="57150" cap="sq" cmpd="dbl">
                  <a:solidFill>
                    <a:srgbClr val="000099"/>
                  </a:solidFill>
                  <a:prstDash val="solid"/>
                  <a:bevel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OF AMERICA</a:t>
            </a:r>
            <a:endParaRPr lang="ru-RU" sz="5500" b="1" dirty="0">
              <a:ln w="57150" cap="sq" cmpd="dbl">
                <a:solidFill>
                  <a:srgbClr val="000099"/>
                </a:solidFill>
                <a:prstDash val="solid"/>
                <a:bevel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heel spokes="8"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438792" y="360048"/>
          <a:ext cx="8630182" cy="52209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wheel spokes="8"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ocuments\THE USA\United States - Wikipedia, the free encyclopedia.files\180px-Capitol_Building_Full_View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79745" y="1020171"/>
            <a:ext cx="6823543" cy="324060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2520" y="360049"/>
            <a:ext cx="2959588" cy="1329475"/>
          </a:xfrm>
        </p:spPr>
        <p:txBody>
          <a:bodyPr>
            <a:noAutofit/>
          </a:bodyPr>
          <a:lstStyle/>
          <a:p>
            <a:r>
              <a:rPr lang="en-US" sz="4400" dirty="0" smtClean="0">
                <a:solidFill>
                  <a:schemeClr val="accent5">
                    <a:lumMod val="75000"/>
                  </a:schemeClr>
                </a:solidFill>
                <a:latin typeface="Broadway" pitchFamily="82" charset="0"/>
              </a:rPr>
              <a:t>THE CAPITOL</a:t>
            </a:r>
            <a:endParaRPr lang="ru-RU" sz="4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292517" y="1980352"/>
            <a:ext cx="5046463" cy="3300619"/>
          </a:xfrm>
        </p:spPr>
        <p:txBody>
          <a:bodyPr>
            <a:normAutofit fontScale="70000" lnSpcReduction="20000"/>
          </a:bodyPr>
          <a:lstStyle/>
          <a:p>
            <a:r>
              <a:rPr lang="en-US" sz="5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It is the seat of the American Congress.</a:t>
            </a:r>
          </a:p>
          <a:p>
            <a:r>
              <a:rPr lang="en-US" sz="5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On top of dome </a:t>
            </a:r>
          </a:p>
          <a:p>
            <a:r>
              <a:rPr lang="en-US" sz="5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stands </a:t>
            </a:r>
          </a:p>
          <a:p>
            <a:r>
              <a:rPr lang="en-US" sz="5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 bronze Statue of Freedom.</a:t>
            </a:r>
          </a:p>
          <a:p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heel spokes="8"/>
    <p:sndAc>
      <p:stSnd>
        <p:snd r:embed="rId3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180px-WhiteHouseSouthFacade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2" y="2"/>
            <a:ext cx="9426586" cy="572315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2112" y="432080"/>
            <a:ext cx="8220587" cy="976176"/>
          </a:xfrm>
        </p:spPr>
        <p:txBody>
          <a:bodyPr/>
          <a:lstStyle/>
          <a:p>
            <a:r>
              <a:rPr lang="en-US" sz="8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THE WHITE HOUSE</a:t>
            </a:r>
            <a:endParaRPr lang="ru-RU" sz="82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702112" y="1408254"/>
            <a:ext cx="8220587" cy="3840692"/>
          </a:xfrm>
        </p:spPr>
        <p:txBody>
          <a:bodyPr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endParaRPr lang="en-US" sz="2800" b="1" spc="152" dirty="0" smtClean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algn="ctr"/>
            <a:endParaRPr lang="ru-RU" sz="2800" b="1" spc="152" dirty="0" smtClean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algn="ctr"/>
            <a:r>
              <a:rPr lang="en-US" sz="2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IT IS THE OFFICIAL RESIDENCE OF THE US PRESIDENT.</a:t>
            </a:r>
          </a:p>
          <a:p>
            <a:pPr algn="ctr"/>
            <a:r>
              <a:rPr lang="en-US" sz="2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TOURISTS MAY VISIT PORTIONS OF THE GROUND FLOOR AND FIRST FLOOR, INCLUDING THE BLUE ROOM, THE STATE DIDNING ROOM, AND THE EAST ROOM</a:t>
            </a:r>
            <a:r>
              <a:rPr lang="en-US" sz="2800" b="1" spc="152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.</a:t>
            </a:r>
            <a:endParaRPr lang="ru-RU" sz="2800" b="1" spc="152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heel spokes="8"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Washington D.C\180px-1860s_White_Hous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37346" y="2875187"/>
            <a:ext cx="5024142" cy="28858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30" name="Picture 6" descr="F:\Washington D.C\180px-White_House_184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" y="0"/>
            <a:ext cx="4680743" cy="29509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877613" y="1368236"/>
            <a:ext cx="7630488" cy="3479485"/>
          </a:xfrm>
          <a:prstGeom prst="rect">
            <a:avLst/>
          </a:prstGeom>
          <a:noFill/>
        </p:spPr>
        <p:txBody>
          <a:bodyPr wrap="square" lIns="93035" tIns="46517" rIns="93035" bIns="46517">
            <a:spAutoFit/>
          </a:bodyPr>
          <a:lstStyle/>
          <a:p>
            <a:pPr algn="ctr"/>
            <a:r>
              <a:rPr lang="en-US" sz="55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The first president </a:t>
            </a:r>
          </a:p>
          <a:p>
            <a:pPr algn="ctr"/>
            <a:r>
              <a:rPr lang="en-US" sz="55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who moved into </a:t>
            </a:r>
          </a:p>
          <a:p>
            <a:pPr algn="ctr"/>
            <a:r>
              <a:rPr lang="en-US" sz="55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the White House in 1800 was John Adams.</a:t>
            </a:r>
            <a:endParaRPr lang="ru-RU" sz="55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wheel spokes="8"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25600"/>
            </a:gs>
            <a:gs pos="13000">
              <a:srgbClr val="FFA800"/>
            </a:gs>
            <a:gs pos="28000">
              <a:srgbClr val="825600"/>
            </a:gs>
            <a:gs pos="42999">
              <a:srgbClr val="FFA800"/>
            </a:gs>
            <a:gs pos="58000">
              <a:srgbClr val="825600"/>
            </a:gs>
            <a:gs pos="72000">
              <a:srgbClr val="FFA800"/>
            </a:gs>
            <a:gs pos="87000">
              <a:srgbClr val="825600"/>
            </a:gs>
            <a:gs pos="100000">
              <a:srgbClr val="FFA800"/>
            </a:gs>
          </a:gsLst>
          <a:lin ang="189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Washington D.C\180px-White_House_law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00157" y="2664479"/>
            <a:ext cx="4185115" cy="3096560"/>
          </a:xfrm>
          <a:prstGeom prst="rect">
            <a:avLst/>
          </a:prstGeom>
          <a:noFill/>
        </p:spPr>
      </p:pic>
      <p:pic>
        <p:nvPicPr>
          <p:cNvPr id="2051" name="Picture 3" descr="F:\Washington D.C\250px-WhiteHouseSouthFacad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"/>
            <a:ext cx="4607607" cy="2797704"/>
          </a:xfrm>
          <a:prstGeom prst="rect">
            <a:avLst/>
          </a:prstGeom>
          <a:noFill/>
        </p:spPr>
      </p:pic>
      <p:pic>
        <p:nvPicPr>
          <p:cNvPr id="6" name="Picture 3" descr="F:\Washington D.C\180px-BoudinRedRoom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2517" y="3097436"/>
            <a:ext cx="4084302" cy="2663603"/>
          </a:xfrm>
          <a:prstGeom prst="rect">
            <a:avLst/>
          </a:prstGeom>
          <a:noFill/>
        </p:spPr>
      </p:pic>
      <p:pic>
        <p:nvPicPr>
          <p:cNvPr id="7" name="Picture 4" descr="F:\Washington D.C\180px-WH_Cross_hall cjnnecting the state dining and the east room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973293" y="1"/>
            <a:ext cx="3840936" cy="2309759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5704665" y="432061"/>
            <a:ext cx="2486663" cy="1602048"/>
          </a:xfrm>
          <a:prstGeom prst="rect">
            <a:avLst/>
          </a:prstGeom>
          <a:noFill/>
        </p:spPr>
        <p:txBody>
          <a:bodyPr wrap="square" lIns="93035" tIns="46517" rIns="93035" bIns="46517" rtlCol="0">
            <a:spAutoFit/>
          </a:bodyPr>
          <a:lstStyle/>
          <a:p>
            <a:pPr algn="ctr"/>
            <a:r>
              <a:rPr lang="en-US" sz="49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CROSS HALL</a:t>
            </a:r>
            <a:endParaRPr lang="ru-RU" sz="49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31339" y="3744681"/>
            <a:ext cx="3583720" cy="1940602"/>
          </a:xfrm>
          <a:prstGeom prst="rect">
            <a:avLst/>
          </a:prstGeom>
          <a:noFill/>
        </p:spPr>
        <p:txBody>
          <a:bodyPr wrap="square" lIns="93035" tIns="46517" rIns="93035" bIns="46517" rtlCol="0">
            <a:spAutoFit/>
          </a:bodyPr>
          <a:lstStyle/>
          <a:p>
            <a:pPr algn="ctr"/>
            <a:r>
              <a:rPr lang="en-US" sz="60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RED ROOM</a:t>
            </a:r>
            <a:endParaRPr lang="ru-RU" sz="60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12116" y="3528641"/>
            <a:ext cx="2925486" cy="2125268"/>
          </a:xfrm>
          <a:prstGeom prst="rect">
            <a:avLst/>
          </a:prstGeom>
          <a:noFill/>
        </p:spPr>
        <p:txBody>
          <a:bodyPr wrap="square" lIns="93035" tIns="46517" rIns="93035" bIns="46517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WHITE HOUSE LAWN</a:t>
            </a:r>
            <a:endParaRPr lang="ru-RU" sz="44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ransition>
    <p:wheel spokes="8"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0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0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7000"/>
                            </p:stCondLst>
                            <p:childTnLst>
                              <p:par>
                                <p:cTn id="3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8000"/>
                            </p:stCondLst>
                            <p:childTnLst>
                              <p:par>
                                <p:cTn id="44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15000">
              <a:srgbClr val="FFFF00"/>
            </a:gs>
            <a:gs pos="15000">
              <a:srgbClr val="FFFF00"/>
            </a:gs>
            <a:gs pos="15000">
              <a:srgbClr val="FFFF00"/>
            </a:gs>
            <a:gs pos="15000">
              <a:srgbClr val="FFFF00"/>
            </a:gs>
            <a:gs pos="15000">
              <a:srgbClr val="FFFF00"/>
            </a:gs>
            <a:gs pos="15000">
              <a:srgbClr val="FFFF00"/>
            </a:gs>
            <a:gs pos="15000">
              <a:srgbClr val="FFFF00"/>
            </a:gs>
            <a:gs pos="15000">
              <a:srgbClr val="FFFF00"/>
            </a:gs>
            <a:gs pos="50000">
              <a:srgbClr val="9CB86E"/>
            </a:gs>
            <a:gs pos="100000">
              <a:srgbClr val="156B13"/>
            </a:gs>
          </a:gsLst>
          <a:lin ang="66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76px-Jefferson_Memorial_Panorama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2925486" cy="4548219"/>
          </a:xfrm>
        </p:spPr>
      </p:pic>
      <p:pic>
        <p:nvPicPr>
          <p:cNvPr id="3074" name="Picture 2" descr="F:\Washington D.C\120px-Jefferson_Memorial_at_dawn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38000" y="3376595"/>
            <a:ext cx="3632473" cy="2384443"/>
          </a:xfrm>
          <a:prstGeom prst="rect">
            <a:avLst/>
          </a:prstGeom>
          <a:noFill/>
        </p:spPr>
      </p:pic>
      <p:pic>
        <p:nvPicPr>
          <p:cNvPr id="3075" name="Picture 3" descr="F:\Washington D.C\120px-Jefferson_Memorial_at_dusk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51984" y="237313"/>
            <a:ext cx="4059111" cy="26644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075" y="591467"/>
            <a:ext cx="8425339" cy="3297242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THE JEFFERSON MEMORIAL IS ONE OF THE MOST IMPRESSIVE BUILDING.</a:t>
            </a:r>
            <a:endParaRPr lang="ru-RU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heel spokes="8"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97000"/>
            <a:lum/>
          </a:blip>
          <a:srcRect/>
          <a:tile tx="0" ty="0" sx="100000" sy="100000" flip="x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Washington D.C\120px-Jefferson_Memorial_in_B%26W.jpg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0" y="1584278"/>
            <a:ext cx="4992794" cy="3687065"/>
          </a:xfrm>
          <a:prstGeom prst="rect">
            <a:avLst/>
          </a:prstGeom>
          <a:noFill/>
        </p:spPr>
      </p:pic>
      <p:pic>
        <p:nvPicPr>
          <p:cNvPr id="4099" name="Picture 3" descr="F:\Washington D.C\120px-Jefferson_Memorial_Night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29963" y="0"/>
            <a:ext cx="5591195" cy="3194176"/>
          </a:xfrm>
          <a:prstGeom prst="rect">
            <a:avLst/>
          </a:prstGeom>
          <a:noFill/>
        </p:spPr>
      </p:pic>
      <p:pic>
        <p:nvPicPr>
          <p:cNvPr id="4100" name="Picture 4" descr="F:\Washington D.C\120px-Jefferson_Memorial_with_Cherry_Blossom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900156" y="3018920"/>
            <a:ext cx="4315091" cy="2721884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66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20px-George_Washington_Statue%2C_Boston_Public_Garden%2C_Boston%2C_MassachusettsGeorge Wash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4193192" cy="3096578"/>
          </a:xfrm>
        </p:spPr>
      </p:pic>
      <p:pic>
        <p:nvPicPr>
          <p:cNvPr id="5122" name="Picture 2" descr="F:\Washington D.C\200px-George_Washington_Masonic_Memoria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82310" y="2342822"/>
            <a:ext cx="2600414" cy="341821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075" y="360048"/>
            <a:ext cx="8425339" cy="4824903"/>
          </a:xfrm>
        </p:spPr>
        <p:txBody>
          <a:bodyPr>
            <a:prstTxWarp prst="textDeflate">
              <a:avLst/>
            </a:prstTxWarp>
            <a:normAutofit/>
          </a:bodyPr>
          <a:lstStyle/>
          <a:p>
            <a:pPr algn="ctr"/>
            <a:r>
              <a:rPr lang="en-US" b="1" dirty="0" smtClean="0">
                <a:ln>
                  <a:solidFill>
                    <a:schemeClr val="bg1"/>
                  </a:solidFill>
                </a:ln>
                <a:solidFill>
                  <a:srgbClr val="000099"/>
                </a:solidFill>
              </a:rPr>
              <a:t>THE WASHINGTON NATIONAL MONUMENT</a:t>
            </a:r>
            <a:endParaRPr lang="ru-RU" b="1" dirty="0">
              <a:ln>
                <a:solidFill>
                  <a:schemeClr val="bg1"/>
                </a:solidFill>
              </a:ln>
              <a:solidFill>
                <a:srgbClr val="000099"/>
              </a:solidFill>
            </a:endParaRPr>
          </a:p>
        </p:txBody>
      </p:sp>
    </p:spTree>
  </p:cSld>
  <p:clrMapOvr>
    <a:masterClrMapping/>
  </p:clrMapOvr>
  <p:transition>
    <p:wheel spokes="8"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237</TotalTime>
  <Words>211</Words>
  <Application>Microsoft Office PowerPoint</Application>
  <PresentationFormat>Произвольный</PresentationFormat>
  <Paragraphs>37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WASHINGTON IS RICHLY ENDOWED WITH AMERICAN HISTORY</vt:lpstr>
      <vt:lpstr>Слайд 2</vt:lpstr>
      <vt:lpstr>THE CAPITOL</vt:lpstr>
      <vt:lpstr>THE WHITE HOUSE</vt:lpstr>
      <vt:lpstr>Слайд 5</vt:lpstr>
      <vt:lpstr>Слайд 6</vt:lpstr>
      <vt:lpstr>THE JEFFERSON MEMORIAL IS ONE OF THE MOST IMPRESSIVE BUILDING.</vt:lpstr>
      <vt:lpstr>Слайд 8</vt:lpstr>
      <vt:lpstr>THE WASHINGTON NATIONAL MONUMENT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WASHINGTON IS RICHLY ENDOWED WITH AMERICAN HISTORY</dc:title>
  <dc:creator>1</dc:creator>
  <cp:lastModifiedBy>1</cp:lastModifiedBy>
  <cp:revision>25</cp:revision>
  <dcterms:created xsi:type="dcterms:W3CDTF">2009-03-05T10:28:11Z</dcterms:created>
  <dcterms:modified xsi:type="dcterms:W3CDTF">2009-03-11T14:32:02Z</dcterms:modified>
</cp:coreProperties>
</file>