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  <p:sldId id="274" r:id="rId19"/>
    <p:sldId id="276" r:id="rId20"/>
    <p:sldId id="275" r:id="rId21"/>
    <p:sldId id="272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DDDFC-B600-4782-970D-F9E05C1A193C}" type="datetimeFigureOut">
              <a:rPr lang="ru-RU" smtClean="0"/>
              <a:t>29.08.2024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DD6C029-ABAC-45FE-B239-5F054F1491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DDDFC-B600-4782-970D-F9E05C1A193C}" type="datetimeFigureOut">
              <a:rPr lang="ru-RU" smtClean="0"/>
              <a:t>29.08.2024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6C029-ABAC-45FE-B239-5F054F1491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DDDFC-B600-4782-970D-F9E05C1A193C}" type="datetimeFigureOut">
              <a:rPr lang="ru-RU" smtClean="0"/>
              <a:t>29.08.2024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6C029-ABAC-45FE-B239-5F054F1491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DDDFC-B600-4782-970D-F9E05C1A193C}" type="datetimeFigureOut">
              <a:rPr lang="ru-RU" smtClean="0"/>
              <a:t>29.08.2024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DD6C029-ABAC-45FE-B239-5F054F1491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DDDFC-B600-4782-970D-F9E05C1A193C}" type="datetimeFigureOut">
              <a:rPr lang="ru-RU" smtClean="0"/>
              <a:t>29.08.2024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6C029-ABAC-45FE-B239-5F054F14911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DDDFC-B600-4782-970D-F9E05C1A193C}" type="datetimeFigureOut">
              <a:rPr lang="ru-RU" smtClean="0"/>
              <a:t>29.08.2024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6C029-ABAC-45FE-B239-5F054F1491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DDDFC-B600-4782-970D-F9E05C1A193C}" type="datetimeFigureOut">
              <a:rPr lang="ru-RU" smtClean="0"/>
              <a:t>29.08.2024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DD6C029-ABAC-45FE-B239-5F054F14911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DDDFC-B600-4782-970D-F9E05C1A193C}" type="datetimeFigureOut">
              <a:rPr lang="ru-RU" smtClean="0"/>
              <a:t>29.08.2024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6C029-ABAC-45FE-B239-5F054F1491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DDDFC-B600-4782-970D-F9E05C1A193C}" type="datetimeFigureOut">
              <a:rPr lang="ru-RU" smtClean="0"/>
              <a:t>29.08.2024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6C029-ABAC-45FE-B239-5F054F1491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DDDFC-B600-4782-970D-F9E05C1A193C}" type="datetimeFigureOut">
              <a:rPr lang="ru-RU" smtClean="0"/>
              <a:t>29.08.2024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6C029-ABAC-45FE-B239-5F054F1491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DDDFC-B600-4782-970D-F9E05C1A193C}" type="datetimeFigureOut">
              <a:rPr lang="ru-RU" smtClean="0"/>
              <a:t>29.08.2024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6C029-ABAC-45FE-B239-5F054F149112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6BDDDFC-B600-4782-970D-F9E05C1A193C}" type="datetimeFigureOut">
              <a:rPr lang="ru-RU" smtClean="0"/>
              <a:t>29.08.2024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DD6C029-ABAC-45FE-B239-5F054F14911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642918"/>
            <a:ext cx="8553480" cy="5432869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ОСОБЕННОСТИ ОРГАНИЗАЦИИ ИДЕОЛОГИЧЕСКОЙ И ВОСПИТАТЕЛЬНОЙ РАБОТЫ В УЧРЕЖДЕНИЯХ ОБРАЗОВАНИЯ, РЕАЛИЗУЮЩИХ ОБРАЗОВАТЕЛЬНЫЕ ПРОГРАММЫ ПРОФЕССИОНАЛЬНО-ТЕХНИЧЕСКОГО И СРЕДНЕГО СПЕЦИАЛЬНОГО ОБРАЗОВАНИЯ,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В </a:t>
            </a:r>
            <a:r>
              <a:rPr lang="ru-RU" b="1" dirty="0" smtClean="0">
                <a:solidFill>
                  <a:schemeClr val="tx1"/>
                </a:solidFill>
              </a:rPr>
              <a:t>2024/2025</a:t>
            </a:r>
            <a:r>
              <a:rPr lang="ru-RU" b="1" dirty="0" smtClean="0"/>
              <a:t> УЧЕБНОМ ГОДУ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0"/>
            <a:ext cx="8786874" cy="7263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/>
              <a:t>IV. </a:t>
            </a:r>
            <a:r>
              <a:rPr lang="ru-RU" sz="3200" b="1" i="1" dirty="0" smtClean="0"/>
              <a:t>Безопасность жизнедеятельности и здоровый образ жизни:</a:t>
            </a:r>
          </a:p>
          <a:p>
            <a:pPr algn="just">
              <a:buFontTx/>
              <a:buChar char="-"/>
            </a:pPr>
            <a:r>
              <a:rPr lang="ru-RU" sz="3200" dirty="0" smtClean="0"/>
              <a:t> проведение информационно-профилактических мероприятий;</a:t>
            </a:r>
          </a:p>
          <a:p>
            <a:pPr algn="just">
              <a:buFontTx/>
              <a:buChar char="-"/>
            </a:pPr>
            <a:r>
              <a:rPr lang="ru-RU" sz="3200" dirty="0" smtClean="0"/>
              <a:t> обеспечение информационно-просветительской деятельности;</a:t>
            </a:r>
          </a:p>
          <a:p>
            <a:pPr algn="just">
              <a:buFontTx/>
              <a:buChar char="-"/>
            </a:pPr>
            <a:r>
              <a:rPr lang="ru-RU" sz="3200" dirty="0" smtClean="0"/>
              <a:t> усиление взаимодействия с Центрами, дружественными подросткам;</a:t>
            </a:r>
          </a:p>
          <a:p>
            <a:pPr algn="just">
              <a:buFontTx/>
              <a:buChar char="-"/>
            </a:pPr>
            <a:r>
              <a:rPr lang="ru-RU" sz="3200" dirty="0" smtClean="0"/>
              <a:t> принятие мер по недопущению фактов курения;</a:t>
            </a:r>
          </a:p>
          <a:p>
            <a:pPr algn="just">
              <a:buFontTx/>
              <a:buChar char="-"/>
            </a:pPr>
            <a:r>
              <a:rPr lang="ru-RU" sz="3200" dirty="0"/>
              <a:t> </a:t>
            </a:r>
            <a:r>
              <a:rPr lang="ru-RU" sz="3200" dirty="0" smtClean="0"/>
              <a:t>формирование  у учащихся </a:t>
            </a:r>
            <a:r>
              <a:rPr lang="ru-RU" sz="3200" dirty="0" err="1" smtClean="0"/>
              <a:t>антинаркотического</a:t>
            </a:r>
            <a:r>
              <a:rPr lang="ru-RU" sz="3200" dirty="0" smtClean="0"/>
              <a:t> барьера, непринятия употребления алкоголя;</a:t>
            </a:r>
          </a:p>
          <a:p>
            <a:pPr>
              <a:buFontTx/>
              <a:buChar char="-"/>
            </a:pPr>
            <a:endParaRPr lang="ru-RU" sz="3200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388" y="214290"/>
            <a:ext cx="8785908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214282" y="3143248"/>
            <a:ext cx="87154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dirty="0" smtClean="0"/>
              <a:t>- использование возможностей занятий физическим воспитанием и спортом.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200" b="1" i="1" dirty="0" smtClean="0"/>
              <a:t>V. </a:t>
            </a:r>
            <a:r>
              <a:rPr lang="ru-RU" sz="3200" b="1" i="1" dirty="0" smtClean="0"/>
              <a:t>Формирование правовой и информационной культуры:</a:t>
            </a:r>
          </a:p>
          <a:p>
            <a:pPr algn="just">
              <a:buFontTx/>
              <a:buChar char="-"/>
            </a:pPr>
            <a:r>
              <a:rPr lang="ru-RU" sz="3200" dirty="0" smtClean="0"/>
              <a:t> повышение компетентности законных представителей в вопросах защиты несовершеннолетних от угроз в сети Интернет;</a:t>
            </a:r>
          </a:p>
          <a:p>
            <a:pPr algn="just">
              <a:buFontTx/>
              <a:buChar char="-"/>
            </a:pPr>
            <a:r>
              <a:rPr lang="ru-RU" sz="3200" dirty="0" smtClean="0"/>
              <a:t>предупреждение совершения преступлений в сфере высоких технологий, связанных с незаконным оборотом наркотических средств;</a:t>
            </a:r>
          </a:p>
          <a:p>
            <a:pPr algn="just">
              <a:buFontTx/>
              <a:buChar char="-"/>
            </a:pPr>
            <a:r>
              <a:rPr lang="ru-RU" sz="3200" dirty="0" smtClean="0"/>
              <a:t> активизация работы по повышению знаний об административной и уголовной ответственности за совершение противоправных действий;</a:t>
            </a:r>
          </a:p>
          <a:p>
            <a:pPr algn="just">
              <a:buFontTx/>
              <a:buChar char="-"/>
            </a:pPr>
            <a:r>
              <a:rPr lang="ru-RU" sz="3200" dirty="0" smtClean="0"/>
              <a:t> проведение встреч-интервью со специалистами банков и страховых компаний, представителями МВД.</a:t>
            </a:r>
            <a:endParaRPr lang="ru-RU" sz="32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0"/>
            <a:ext cx="8786874" cy="6771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/>
              <a:t>VI. </a:t>
            </a:r>
            <a:r>
              <a:rPr lang="ru-RU" sz="3200" b="1" i="1" dirty="0" smtClean="0"/>
              <a:t>Социально-педагогическая поддержка и оказание психологической помощи учащимся.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АДАПТАЦИОННЫЙ ПЕРИОД!!!</a:t>
            </a:r>
          </a:p>
          <a:p>
            <a:pPr algn="just"/>
            <a:r>
              <a:rPr lang="ru-RU" sz="3200" dirty="0" smtClean="0"/>
              <a:t>- на основании результатов диагностики разрабатывать рекомендации по работе с учащимися, информирование куратора;</a:t>
            </a:r>
          </a:p>
          <a:p>
            <a:pPr algn="just">
              <a:buFontTx/>
              <a:buChar char="-"/>
            </a:pPr>
            <a:r>
              <a:rPr lang="ru-RU" sz="3200" dirty="0" smtClean="0"/>
              <a:t> психологическая помощь учащимся, имеющим социометрический статус «изолированных» (не принятых);</a:t>
            </a:r>
          </a:p>
          <a:p>
            <a:pPr algn="just">
              <a:buFontTx/>
              <a:buChar char="-"/>
            </a:pPr>
            <a:r>
              <a:rPr lang="ru-RU" sz="3200" dirty="0" smtClean="0"/>
              <a:t> проведение адаптационных тренингов с учащимися 1 курса;</a:t>
            </a:r>
          </a:p>
          <a:p>
            <a:pPr algn="just">
              <a:buFontTx/>
              <a:buChar char="-"/>
            </a:pPr>
            <a:r>
              <a:rPr lang="ru-RU" sz="3200" dirty="0" smtClean="0"/>
              <a:t> усиление работы по профилактике суицидального поведения в молодежной среде;</a:t>
            </a:r>
          </a:p>
          <a:p>
            <a:pPr>
              <a:buFontTx/>
              <a:buChar char="-"/>
            </a:pP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142852"/>
            <a:ext cx="8715436" cy="6771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Tx/>
              <a:buChar char="-"/>
            </a:pPr>
            <a:r>
              <a:rPr lang="ru-RU" sz="3200" dirty="0"/>
              <a:t> </a:t>
            </a:r>
            <a:r>
              <a:rPr lang="ru-RU" sz="3200" dirty="0" smtClean="0"/>
              <a:t>п</a:t>
            </a:r>
            <a:r>
              <a:rPr lang="ru-RU" sz="3200" dirty="0" smtClean="0"/>
              <a:t>роведение месячников профилактики суицидов 2 раза в год;</a:t>
            </a:r>
          </a:p>
          <a:p>
            <a:pPr algn="just">
              <a:buFontTx/>
              <a:buChar char="-"/>
            </a:pPr>
            <a:r>
              <a:rPr lang="ru-RU" sz="3200" dirty="0"/>
              <a:t> </a:t>
            </a:r>
            <a:r>
              <a:rPr lang="ru-RU" sz="3200" dirty="0" smtClean="0"/>
              <a:t>п</a:t>
            </a:r>
            <a:r>
              <a:rPr lang="ru-RU" sz="3200" dirty="0" smtClean="0"/>
              <a:t>роведение ежегодного психодиагностического исследования по выявлению факторов риска </a:t>
            </a:r>
            <a:r>
              <a:rPr lang="ru-RU" sz="3200" dirty="0" err="1" smtClean="0"/>
              <a:t>сиуцидальных</a:t>
            </a:r>
            <a:r>
              <a:rPr lang="ru-RU" sz="3200" dirty="0" smtClean="0"/>
              <a:t> действий со всеми учащимися ;</a:t>
            </a:r>
          </a:p>
          <a:p>
            <a:pPr algn="just">
              <a:buFontTx/>
              <a:buChar char="-"/>
            </a:pPr>
            <a:r>
              <a:rPr lang="ru-RU" sz="3200" dirty="0"/>
              <a:t> </a:t>
            </a:r>
            <a:r>
              <a:rPr lang="ru-RU" sz="3200" dirty="0" smtClean="0"/>
              <a:t>о</a:t>
            </a:r>
            <a:r>
              <a:rPr lang="ru-RU" sz="3200" dirty="0" smtClean="0"/>
              <a:t>казание своевременной психологической помощи;</a:t>
            </a:r>
          </a:p>
          <a:p>
            <a:pPr algn="just">
              <a:buFontTx/>
              <a:buChar char="-"/>
            </a:pPr>
            <a:r>
              <a:rPr lang="ru-RU" sz="3200" dirty="0"/>
              <a:t> </a:t>
            </a:r>
            <a:r>
              <a:rPr lang="ru-RU" sz="3200" dirty="0" smtClean="0"/>
              <a:t>и</a:t>
            </a:r>
            <a:r>
              <a:rPr lang="ru-RU" sz="3200" dirty="0" smtClean="0"/>
              <a:t>нформирование о «Телефонах доверия»;</a:t>
            </a:r>
          </a:p>
          <a:p>
            <a:pPr algn="just">
              <a:buFontTx/>
              <a:buChar char="-"/>
            </a:pPr>
            <a:r>
              <a:rPr lang="ru-RU" sz="3200" dirty="0"/>
              <a:t> </a:t>
            </a:r>
            <a:r>
              <a:rPr lang="ru-RU" sz="3200" dirty="0" smtClean="0"/>
              <a:t>п</a:t>
            </a:r>
            <a:r>
              <a:rPr lang="ru-RU" sz="3200" dirty="0" smtClean="0"/>
              <a:t>роведение семинаров, </a:t>
            </a:r>
            <a:r>
              <a:rPr lang="ru-RU" sz="3200" dirty="0" err="1" smtClean="0"/>
              <a:t>практич.занятий</a:t>
            </a:r>
            <a:r>
              <a:rPr lang="ru-RU" sz="3200" dirty="0" smtClean="0"/>
              <a:t> для педагогических работников  по вопросам своевременного распознавания маркеров суицидального риска.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0"/>
            <a:ext cx="857256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/>
              <a:t>VII. </a:t>
            </a:r>
            <a:r>
              <a:rPr lang="ru-RU" sz="3200" b="1" i="1" dirty="0" smtClean="0"/>
              <a:t>Профилактика противоправного поведения:</a:t>
            </a:r>
          </a:p>
          <a:p>
            <a:pPr algn="just">
              <a:buFontTx/>
              <a:buChar char="-"/>
            </a:pPr>
            <a:r>
              <a:rPr lang="ru-RU" sz="3200" dirty="0"/>
              <a:t> </a:t>
            </a:r>
            <a:r>
              <a:rPr lang="ru-RU" sz="3200" dirty="0" smtClean="0"/>
              <a:t>раннее выявление </a:t>
            </a:r>
            <a:r>
              <a:rPr lang="ru-RU" sz="3200" dirty="0" err="1" smtClean="0"/>
              <a:t>буллинга</a:t>
            </a:r>
            <a:r>
              <a:rPr lang="ru-RU" sz="3200" dirty="0" smtClean="0"/>
              <a:t>, любых форм проявления насилия среди учащейся молодежи, своевременное оказание помощи;</a:t>
            </a:r>
          </a:p>
          <a:p>
            <a:pPr algn="just">
              <a:buFontTx/>
              <a:buChar char="-"/>
            </a:pPr>
            <a:r>
              <a:rPr lang="ru-RU" sz="3200" dirty="0" smtClean="0"/>
              <a:t> проведение мероприятий по профилактике </a:t>
            </a:r>
            <a:r>
              <a:rPr lang="ru-RU" sz="3200" dirty="0" err="1" smtClean="0"/>
              <a:t>буллинга</a:t>
            </a:r>
            <a:r>
              <a:rPr lang="ru-RU" sz="3200" dirty="0" smtClean="0"/>
              <a:t>.</a:t>
            </a:r>
          </a:p>
          <a:p>
            <a:pPr algn="just"/>
            <a:endParaRPr lang="ru-RU" sz="3200" dirty="0" smtClean="0"/>
          </a:p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Организация ИПР:</a:t>
            </a:r>
          </a:p>
          <a:p>
            <a:pPr algn="just">
              <a:buFontTx/>
              <a:buChar char="-"/>
            </a:pPr>
            <a:r>
              <a:rPr lang="ru-RU" sz="3200" dirty="0" smtClean="0"/>
              <a:t> занятость учащихся во внеурочное время;</a:t>
            </a:r>
          </a:p>
          <a:p>
            <a:pPr algn="just">
              <a:buFontTx/>
              <a:buChar char="-"/>
            </a:pPr>
            <a:r>
              <a:rPr lang="ru-RU" sz="3200" dirty="0" smtClean="0"/>
              <a:t> контроль за пропусками учебных занятий;</a:t>
            </a:r>
          </a:p>
          <a:p>
            <a:pPr algn="just">
              <a:buFontTx/>
              <a:buChar char="-"/>
            </a:pPr>
            <a:r>
              <a:rPr lang="ru-RU" sz="3200" dirty="0"/>
              <a:t> </a:t>
            </a:r>
            <a:r>
              <a:rPr lang="ru-RU" sz="3200" dirty="0" smtClean="0"/>
              <a:t>проведение социального расследования.</a:t>
            </a:r>
            <a:endParaRPr lang="ru-RU" sz="32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428604"/>
            <a:ext cx="8643998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200" b="1" i="1" dirty="0" smtClean="0"/>
              <a:t>VIII.</a:t>
            </a:r>
            <a:r>
              <a:rPr lang="ru-RU" sz="3200" b="1" i="1" dirty="0" smtClean="0"/>
              <a:t> Экологическое воспитание:</a:t>
            </a:r>
          </a:p>
          <a:p>
            <a:pPr algn="just">
              <a:buFontTx/>
              <a:buChar char="-"/>
            </a:pPr>
            <a:r>
              <a:rPr lang="ru-RU" sz="3200" dirty="0"/>
              <a:t> </a:t>
            </a:r>
            <a:r>
              <a:rPr lang="ru-RU" sz="3200" dirty="0" smtClean="0"/>
              <a:t>использование активизирующих форм воспитания;</a:t>
            </a:r>
          </a:p>
          <a:p>
            <a:pPr algn="just">
              <a:buFontTx/>
              <a:buChar char="-"/>
            </a:pPr>
            <a:r>
              <a:rPr lang="ru-RU" sz="3200" dirty="0"/>
              <a:t> </a:t>
            </a:r>
            <a:r>
              <a:rPr lang="ru-RU" sz="3200" dirty="0" smtClean="0"/>
              <a:t>у</a:t>
            </a:r>
            <a:r>
              <a:rPr lang="ru-RU" sz="3200" dirty="0" smtClean="0"/>
              <a:t>частие в республиканской благотворительной акции «Сады надежды».</a:t>
            </a:r>
          </a:p>
          <a:p>
            <a:pPr>
              <a:buFontTx/>
              <a:buChar char="-"/>
            </a:pPr>
            <a:endParaRPr lang="ru-RU" sz="3200" b="1" i="1" dirty="0"/>
          </a:p>
          <a:p>
            <a:pPr>
              <a:buFontTx/>
              <a:buChar char="-"/>
            </a:pPr>
            <a:endParaRPr lang="ru-RU" sz="3200" b="1" i="1" dirty="0" smtClean="0"/>
          </a:p>
          <a:p>
            <a:endParaRPr lang="ru-RU" b="1" i="1" dirty="0"/>
          </a:p>
          <a:p>
            <a:endParaRPr lang="ru-RU" b="1" i="1" dirty="0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214290"/>
            <a:ext cx="8643998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/>
              <a:t>IX. </a:t>
            </a:r>
            <a:r>
              <a:rPr lang="ru-RU" sz="3200" b="1" i="1" dirty="0" smtClean="0"/>
              <a:t>Формирование культуры быта и досуга: </a:t>
            </a:r>
          </a:p>
          <a:p>
            <a:pPr algn="just">
              <a:buFontTx/>
              <a:buChar char="-"/>
            </a:pPr>
            <a:r>
              <a:rPr lang="ru-RU" sz="3200" dirty="0"/>
              <a:t> </a:t>
            </a:r>
            <a:r>
              <a:rPr lang="ru-RU" sz="3200" dirty="0" smtClean="0"/>
              <a:t>активизация деятельности Совета общежития;</a:t>
            </a:r>
          </a:p>
          <a:p>
            <a:pPr algn="just">
              <a:buFontTx/>
              <a:buChar char="-"/>
            </a:pPr>
            <a:r>
              <a:rPr lang="ru-RU" sz="3200" dirty="0"/>
              <a:t> </a:t>
            </a:r>
            <a:r>
              <a:rPr lang="ru-RU" sz="3200" dirty="0" smtClean="0"/>
              <a:t>организация мероприятий по формированию доброжелательных взаимоотношений, развитию потребностей и интересов, позволяющих комфортно и удобно организовать повседневную жизнедеятельность;</a:t>
            </a:r>
          </a:p>
          <a:p>
            <a:pPr algn="just">
              <a:buFontTx/>
              <a:buChar char="-"/>
            </a:pPr>
            <a:r>
              <a:rPr lang="ru-RU" sz="3200" dirty="0"/>
              <a:t> </a:t>
            </a:r>
            <a:r>
              <a:rPr lang="ru-RU" sz="3200" dirty="0" smtClean="0"/>
              <a:t>развитие инфраструктуры общежития;</a:t>
            </a:r>
          </a:p>
          <a:p>
            <a:pPr algn="just">
              <a:buFontTx/>
              <a:buChar char="-"/>
            </a:pPr>
            <a:r>
              <a:rPr lang="ru-RU" sz="3200" dirty="0"/>
              <a:t> </a:t>
            </a:r>
            <a:r>
              <a:rPr lang="ru-RU" sz="3200" dirty="0" smtClean="0"/>
              <a:t>организация деятельности объединений по интересам. </a:t>
            </a:r>
            <a:endParaRPr lang="ru-RU" sz="32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142852"/>
            <a:ext cx="8786874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3000" dirty="0" smtClean="0"/>
              <a:t>Кодекс Республики Беларусь об образовании;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3000" dirty="0" smtClean="0"/>
              <a:t>Государственная программа «Образование и молодежная политика» на 2021-2025 годы;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3000" dirty="0" smtClean="0"/>
              <a:t>Концепция и Программа непрерывного воспитания детей и учащейся молодежи на 2021-2025 годы;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3000" dirty="0" smtClean="0"/>
              <a:t>Стратегия развития государственной молодежной политики Республики Беларусь до 2030 года;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3000" dirty="0" smtClean="0"/>
              <a:t>Программа развития профессионально-технического и среднего специального образования Республики Беларусь на 2024-2026 годы;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3000" dirty="0" smtClean="0"/>
              <a:t>Республиканский план по проведению в 2024 году Года качества.</a:t>
            </a:r>
            <a:endParaRPr lang="ru-RU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14290"/>
            <a:ext cx="914400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РЕСПУБЛИКАНСКИЙ СОВЕТ УЧАЩИХСЯ</a:t>
            </a:r>
          </a:p>
          <a:p>
            <a:pPr algn="ctr"/>
            <a:endParaRPr lang="ru-RU" sz="3600" dirty="0"/>
          </a:p>
          <a:p>
            <a:pPr algn="ctr"/>
            <a:endParaRPr lang="ru-RU" sz="3600" dirty="0" smtClean="0"/>
          </a:p>
          <a:p>
            <a:pPr algn="ctr"/>
            <a:endParaRPr lang="ru-RU" sz="3600" dirty="0" smtClean="0"/>
          </a:p>
          <a:p>
            <a:pPr algn="ctr"/>
            <a:r>
              <a:rPr lang="ru-RU" sz="3600" b="1" dirty="0" smtClean="0"/>
              <a:t>при Министерстве образования </a:t>
            </a:r>
          </a:p>
          <a:p>
            <a:pPr algn="ctr"/>
            <a:r>
              <a:rPr lang="ru-RU" sz="3600" b="1" dirty="0" smtClean="0"/>
              <a:t>Республики Беларусь</a:t>
            </a:r>
          </a:p>
          <a:p>
            <a:pPr algn="ctr"/>
            <a:endParaRPr lang="ru-RU" sz="3600" b="1" dirty="0"/>
          </a:p>
          <a:p>
            <a:pPr algn="ctr"/>
            <a:endParaRPr lang="ru-RU" sz="3600" b="1" dirty="0" smtClean="0"/>
          </a:p>
          <a:p>
            <a:pPr algn="ctr"/>
            <a:endParaRPr lang="ru-RU" sz="3600" b="1" dirty="0"/>
          </a:p>
          <a:p>
            <a:pPr algn="ctr"/>
            <a:r>
              <a:rPr lang="ru-RU" sz="3600" b="1" dirty="0"/>
              <a:t>с</a:t>
            </a:r>
            <a:r>
              <a:rPr lang="ru-RU" sz="3600" b="1" dirty="0" smtClean="0"/>
              <a:t>айт УО РИПО, электронный журнал «Воспитание. Личность. Профессия»</a:t>
            </a:r>
          </a:p>
          <a:p>
            <a:r>
              <a:rPr lang="ru-RU" dirty="0"/>
              <a:t> </a:t>
            </a:r>
            <a:endParaRPr lang="ru-RU" dirty="0" smtClean="0"/>
          </a:p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трелка вниз 2"/>
          <p:cNvSpPr/>
          <p:nvPr/>
        </p:nvSpPr>
        <p:spPr>
          <a:xfrm>
            <a:off x="4071934" y="1000108"/>
            <a:ext cx="571504" cy="121444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4071934" y="3643314"/>
            <a:ext cx="571504" cy="121444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142984"/>
            <a:ext cx="9144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/>
              <a:t>АКТУАЛЬНЫЕ НАПРАВЛЕНИЯ ИДЕОЛОГИЧЕСКОЙ И ВОСПИТАТЕЛЬНОЙ РАБОТЫ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1"/>
            <a:ext cx="8572560" cy="7540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0050" indent="-400050" algn="just">
              <a:buAutoNum type="romanUcPeriod"/>
            </a:pPr>
            <a:r>
              <a:rPr lang="ru-RU" sz="3200" b="1" dirty="0" smtClean="0"/>
              <a:t>Идеологическое, гражданское и патриотическое воспитание.</a:t>
            </a:r>
            <a:endParaRPr lang="ru-RU" sz="3200" b="1" dirty="0"/>
          </a:p>
          <a:p>
            <a:pPr marL="400050" indent="-400050"/>
            <a:r>
              <a:rPr lang="ru-RU" sz="3200" b="1" i="1" dirty="0" smtClean="0"/>
              <a:t>1.1. Идеологическое воспитание:</a:t>
            </a:r>
          </a:p>
          <a:p>
            <a:pPr marL="400050" indent="-400050">
              <a:buFontTx/>
              <a:buChar char="-"/>
            </a:pPr>
            <a:r>
              <a:rPr lang="ru-RU" sz="3200" dirty="0"/>
              <a:t>г</a:t>
            </a:r>
            <a:r>
              <a:rPr lang="ru-RU" sz="3200" dirty="0" smtClean="0"/>
              <a:t>осударственные символы Республики Беларусь;</a:t>
            </a:r>
          </a:p>
          <a:p>
            <a:pPr marL="400050" indent="-400050">
              <a:buFontTx/>
              <a:buChar char="-"/>
            </a:pPr>
            <a:r>
              <a:rPr lang="ru-RU" sz="3200" dirty="0"/>
              <a:t>и</a:t>
            </a:r>
            <a:r>
              <a:rPr lang="ru-RU" sz="3200" dirty="0" smtClean="0"/>
              <a:t>нформационная компания по подготовке к выборам Президента Республики Беларусь;</a:t>
            </a:r>
          </a:p>
          <a:p>
            <a:pPr marL="400050" indent="-400050">
              <a:buFontTx/>
              <a:buChar char="-"/>
            </a:pPr>
            <a:r>
              <a:rPr lang="ru-RU" sz="3200" dirty="0"/>
              <a:t>п</a:t>
            </a:r>
            <a:r>
              <a:rPr lang="ru-RU" sz="3200" dirty="0" smtClean="0"/>
              <a:t>роведение Единых уроков и мероприятий информационно-образовательного проекта «ШАГ»;</a:t>
            </a:r>
          </a:p>
          <a:p>
            <a:pPr marL="400050" indent="-400050">
              <a:buFontTx/>
              <a:buChar char="-"/>
            </a:pPr>
            <a:r>
              <a:rPr lang="ru-RU" sz="3200" dirty="0"/>
              <a:t>п</a:t>
            </a:r>
            <a:r>
              <a:rPr lang="ru-RU" sz="3200" dirty="0" smtClean="0"/>
              <a:t>рофилактика и предотвращение участия обучающихся в запрещенных формированиях на территории Республики Беларусь.</a:t>
            </a:r>
          </a:p>
          <a:p>
            <a:pPr marL="400050" indent="-400050">
              <a:buFontTx/>
              <a:buChar char="-"/>
            </a:pPr>
            <a:endParaRPr lang="ru-RU" dirty="0" smtClean="0"/>
          </a:p>
          <a:p>
            <a:pPr marL="400050" indent="-400050">
              <a:buFontTx/>
              <a:buChar char="-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214290"/>
            <a:ext cx="8715436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1.2. Патриотическое воспитание:</a:t>
            </a:r>
          </a:p>
          <a:p>
            <a:pPr algn="just"/>
            <a:r>
              <a:rPr lang="ru-RU" sz="3200" dirty="0" smtClean="0"/>
              <a:t>- участие в республиканских акциях в соответствии с Планом подготовки и проведения мероприятий по празднованию 80-й годовщины освобождения Республики Беларусь от немецко-фашистских захватчиков и Победы советского народа в Великой Отечественной войне;</a:t>
            </a:r>
          </a:p>
          <a:p>
            <a:pPr algn="just">
              <a:buFontTx/>
              <a:buChar char="-"/>
            </a:pPr>
            <a:r>
              <a:rPr lang="ru-RU" sz="3200" dirty="0" smtClean="0"/>
              <a:t> просмотры видеофильмов о </a:t>
            </a:r>
            <a:r>
              <a:rPr lang="ru-RU" sz="3200" dirty="0" smtClean="0"/>
              <a:t>Великой Отечественной войне;</a:t>
            </a:r>
          </a:p>
          <a:p>
            <a:pPr algn="just">
              <a:buFontTx/>
              <a:buChar char="-"/>
            </a:pPr>
            <a:r>
              <a:rPr lang="ru-RU" sz="3200" dirty="0" smtClean="0"/>
              <a:t> облагораживание и уборка памятников, монументов;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214290"/>
            <a:ext cx="8786874" cy="6771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Tx/>
              <a:buChar char="-"/>
            </a:pPr>
            <a:r>
              <a:rPr lang="ru-RU" sz="3200" dirty="0" smtClean="0"/>
              <a:t> 1 раз в месяц проведение информационных часов по теме, посвященной геноциду населения Беларуси во время ВОВ</a:t>
            </a:r>
          </a:p>
          <a:p>
            <a:pPr algn="just"/>
            <a:endParaRPr lang="ru-RU" sz="3200" dirty="0" smtClean="0"/>
          </a:p>
          <a:p>
            <a:pPr algn="just">
              <a:buFontTx/>
              <a:buChar char="-"/>
            </a:pPr>
            <a:endParaRPr lang="ru-RU" sz="3200" dirty="0"/>
          </a:p>
          <a:p>
            <a:pPr algn="just">
              <a:buFontTx/>
              <a:buChar char="-"/>
            </a:pPr>
            <a:endParaRPr lang="ru-RU" sz="3200" dirty="0" smtClean="0"/>
          </a:p>
          <a:p>
            <a:pPr algn="just">
              <a:buFontTx/>
              <a:buChar char="-"/>
            </a:pPr>
            <a:r>
              <a:rPr lang="ru-RU" sz="3200" dirty="0" smtClean="0"/>
              <a:t> </a:t>
            </a:r>
          </a:p>
          <a:p>
            <a:pPr algn="just">
              <a:buFontTx/>
              <a:buChar char="-"/>
            </a:pPr>
            <a:r>
              <a:rPr lang="ru-RU" sz="3200" dirty="0" smtClean="0"/>
              <a:t>посещение учащимися государственных музеев. </a:t>
            </a:r>
            <a:r>
              <a:rPr lang="ru-RU" sz="3200" dirty="0" smtClean="0">
                <a:solidFill>
                  <a:srgbClr val="C00000"/>
                </a:solidFill>
              </a:rPr>
              <a:t>Единый день бесплатного дня – последняя среда месяца</a:t>
            </a:r>
            <a:r>
              <a:rPr lang="ru-RU" sz="3200" dirty="0" smtClean="0"/>
              <a:t>;</a:t>
            </a:r>
          </a:p>
          <a:p>
            <a:pPr algn="just">
              <a:buFontTx/>
              <a:buChar char="-"/>
            </a:pPr>
            <a:r>
              <a:rPr lang="ru-RU" sz="3200" dirty="0" smtClean="0"/>
              <a:t> п</a:t>
            </a:r>
            <a:r>
              <a:rPr lang="ru-RU" sz="3200" dirty="0" smtClean="0"/>
              <a:t>осещение выставок, литературных экспозиций, посвященных белорусским писателям-юбилярам 2024 года. </a:t>
            </a:r>
          </a:p>
          <a:p>
            <a:endParaRPr lang="ru-RU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785926"/>
            <a:ext cx="8682607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357158" y="1857364"/>
            <a:ext cx="2857520" cy="2857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285728"/>
            <a:ext cx="8715436" cy="7940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/>
              <a:t>II. </a:t>
            </a:r>
            <a:r>
              <a:rPr lang="ru-RU" sz="3200" b="1" i="1" dirty="0" smtClean="0"/>
              <a:t>Семейное воспитание:</a:t>
            </a:r>
          </a:p>
          <a:p>
            <a:pPr algn="just">
              <a:buFontTx/>
              <a:buChar char="-"/>
            </a:pPr>
            <a:r>
              <a:rPr lang="ru-RU" sz="3200" dirty="0" smtClean="0"/>
              <a:t> изучение особенностей семейного воспитания при посещении кураторами семей учащихся;</a:t>
            </a:r>
          </a:p>
          <a:p>
            <a:pPr algn="just">
              <a:buFontTx/>
              <a:buChar char="-"/>
            </a:pPr>
            <a:r>
              <a:rPr lang="ru-RU" sz="3200" dirty="0" smtClean="0"/>
              <a:t> индивидуальный подход в работе с учащимися из неполных семей;</a:t>
            </a:r>
          </a:p>
          <a:p>
            <a:pPr algn="just">
              <a:buFontTx/>
              <a:buChar char="-"/>
            </a:pPr>
            <a:r>
              <a:rPr lang="ru-RU" sz="3200" dirty="0" smtClean="0"/>
              <a:t> информационно-просветительская работа по предотвращению сексуального насилия, жестокого обращения в семье в отношении несовершеннолетних;</a:t>
            </a:r>
          </a:p>
          <a:p>
            <a:pPr algn="just">
              <a:buFontTx/>
              <a:buChar char="-"/>
            </a:pPr>
            <a:r>
              <a:rPr lang="ru-RU" sz="3200" dirty="0" smtClean="0"/>
              <a:t> межведомственное взаимодействие;</a:t>
            </a:r>
          </a:p>
          <a:p>
            <a:pPr algn="just">
              <a:buFontTx/>
              <a:buChar char="-"/>
            </a:pPr>
            <a:r>
              <a:rPr lang="ru-RU" sz="3200" dirty="0" smtClean="0"/>
              <a:t> родительские собрания.</a:t>
            </a:r>
          </a:p>
          <a:p>
            <a:pPr algn="ctr"/>
            <a:r>
              <a:rPr lang="ru-RU" sz="7200" b="1" dirty="0" smtClean="0">
                <a:solidFill>
                  <a:srgbClr val="FF0000"/>
                </a:solidFill>
              </a:rPr>
              <a:t>Дети-сироты</a:t>
            </a:r>
            <a:r>
              <a:rPr lang="ru-RU" sz="7200" b="1" dirty="0" smtClean="0">
                <a:solidFill>
                  <a:srgbClr val="FF0000"/>
                </a:solidFill>
              </a:rPr>
              <a:t>!</a:t>
            </a:r>
            <a:endParaRPr lang="ru-RU" sz="7200" b="1" dirty="0">
              <a:solidFill>
                <a:srgbClr val="FF0000"/>
              </a:solidFill>
            </a:endParaRPr>
          </a:p>
          <a:p>
            <a:pPr algn="just">
              <a:buFontTx/>
              <a:buChar char="-"/>
            </a:pPr>
            <a:endParaRPr lang="ru-RU" sz="3200" dirty="0" smtClean="0"/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214290"/>
            <a:ext cx="8358246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0050" indent="-400050">
              <a:buAutoNum type="romanUcPeriod" startAt="3"/>
            </a:pPr>
            <a:r>
              <a:rPr lang="ru-RU" sz="3200" b="1" i="1" dirty="0" smtClean="0"/>
              <a:t>Трудовое и профессиональное воспитание:</a:t>
            </a:r>
          </a:p>
          <a:p>
            <a:pPr marL="400050" indent="-400050" algn="just">
              <a:buFontTx/>
              <a:buChar char="-"/>
            </a:pPr>
            <a:r>
              <a:rPr lang="ru-RU" sz="3200" dirty="0"/>
              <a:t>с</a:t>
            </a:r>
            <a:r>
              <a:rPr lang="ru-RU" sz="3200" dirty="0" smtClean="0"/>
              <a:t>туденческие отряды;</a:t>
            </a:r>
          </a:p>
          <a:p>
            <a:pPr marL="400050" indent="-400050" algn="just">
              <a:buFontTx/>
              <a:buChar char="-"/>
            </a:pPr>
            <a:r>
              <a:rPr lang="ru-RU" sz="3200" dirty="0"/>
              <a:t>с</a:t>
            </a:r>
            <a:r>
              <a:rPr lang="ru-RU" sz="3200" dirty="0" smtClean="0"/>
              <a:t>убботники, благоустройство и озеленение территорий;</a:t>
            </a:r>
          </a:p>
          <a:p>
            <a:pPr marL="400050" indent="-400050" algn="just">
              <a:buFontTx/>
              <a:buChar char="-"/>
            </a:pPr>
            <a:r>
              <a:rPr lang="ru-RU" sz="3200" dirty="0"/>
              <a:t>т</a:t>
            </a:r>
            <a:r>
              <a:rPr lang="ru-RU" sz="3200" dirty="0" smtClean="0"/>
              <a:t>ематические встречи с успешными представителями профессий.</a:t>
            </a:r>
          </a:p>
          <a:p>
            <a:pPr marL="400050" indent="-400050">
              <a:buFontTx/>
              <a:buChar char="-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262</TotalTime>
  <Words>697</Words>
  <Application>Microsoft Office PowerPoint</Application>
  <PresentationFormat>Экран (4:3)</PresentationFormat>
  <Paragraphs>91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Трек</vt:lpstr>
      <vt:lpstr>ОСОБЕННОСТИ ОРГАНИЗАЦИИ ИДЕОЛОГИЧЕСКОЙ И ВОСПИТАТЕЛЬНОЙ РАБОТЫ В УЧРЕЖДЕНИЯХ ОБРАЗОВАНИЯ, РЕАЛИЗУЮЩИХ ОБРАЗОВАТЕЛЬНЫЕ ПРОГРАММЫ ПРОФЕССИОНАЛЬНО-ТЕХНИЧЕСКОГО И СРЕДНЕГО СПЕЦИАЛЬНОГО ОБРАЗОВАНИЯ,  В 2024/2025 УЧЕБНОМ ГОДУ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ОРГАНИЗАЦИИ ИДЕОЛОГИЧЕСКОЙ И ВОСПИТАТЕЛЬНОЙ РАБОТЫ В УЧРЕЖДЕНИЯХ ОБРАЗОВАНИЯ, РЕАЛИЗУЮЩИХ ОБРАЗОВАТЕЛЬНЫЕ ПРОГРАММЫ ПРОФЕССИОНАЛЬНО-ТЕХНИЧЕСКОГО И СРЕДНЕГО СПЕЦИАЛЬНОГО ОБРАЗОВАНИЯ, В 2024/2025 УЧЕБНОМ ГОДУ</dc:title>
  <dc:creator>Ваня</dc:creator>
  <cp:lastModifiedBy>Ваня</cp:lastModifiedBy>
  <cp:revision>27</cp:revision>
  <dcterms:created xsi:type="dcterms:W3CDTF">2024-08-29T16:59:34Z</dcterms:created>
  <dcterms:modified xsi:type="dcterms:W3CDTF">2024-08-29T21:21:56Z</dcterms:modified>
</cp:coreProperties>
</file>